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91" r:id="rId3"/>
    <p:sldMasterId id="2147483709" r:id="rId4"/>
    <p:sldMasterId id="2147483723" r:id="rId5"/>
    <p:sldMasterId id="2147483737" r:id="rId6"/>
  </p:sldMasterIdLst>
  <p:notesMasterIdLst>
    <p:notesMasterId r:id="rId36"/>
  </p:notesMasterIdLst>
  <p:sldIdLst>
    <p:sldId id="257" r:id="rId7"/>
    <p:sldId id="262" r:id="rId8"/>
    <p:sldId id="269" r:id="rId9"/>
    <p:sldId id="270" r:id="rId10"/>
    <p:sldId id="258" r:id="rId11"/>
    <p:sldId id="259" r:id="rId12"/>
    <p:sldId id="260" r:id="rId13"/>
    <p:sldId id="263" r:id="rId14"/>
    <p:sldId id="264" r:id="rId15"/>
    <p:sldId id="272" r:id="rId16"/>
    <p:sldId id="273" r:id="rId17"/>
    <p:sldId id="274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91" r:id="rId28"/>
    <p:sldId id="283" r:id="rId29"/>
    <p:sldId id="265" r:id="rId30"/>
    <p:sldId id="287" r:id="rId31"/>
    <p:sldId id="288" r:id="rId32"/>
    <p:sldId id="289" r:id="rId33"/>
    <p:sldId id="290" r:id="rId34"/>
    <p:sldId id="286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/>
    <p:restoredTop sz="94643"/>
  </p:normalViewPr>
  <p:slideViewPr>
    <p:cSldViewPr snapToGrid="0" snapToObjects="1">
      <p:cViewPr>
        <p:scale>
          <a:sx n="100" d="100"/>
          <a:sy n="100" d="100"/>
        </p:scale>
        <p:origin x="-103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CF65-E6EE-984C-9255-7880D46BEB99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118D-9B5F-5C43-96E6-D9DF0C9CF8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4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CLIC pour texte sur commentaires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118D-9B5F-5C43-96E6-D9DF0C9CF8B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48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Hexas</a:t>
            </a:r>
            <a:r>
              <a:rPr lang="fr-FR" baseline="0" dirty="0" smtClean="0"/>
              <a:t> regroupés avec le même trigramme inférieur</a:t>
            </a:r>
            <a:r>
              <a:rPr lang="is-IS" baseline="0" dirty="0" smtClean="0"/>
              <a:t>… représenté à droite... ! </a:t>
            </a:r>
          </a:p>
          <a:p>
            <a:r>
              <a:rPr lang="fr-FR" baseline="0" dirty="0" smtClean="0"/>
              <a:t>O</a:t>
            </a:r>
            <a:r>
              <a:rPr lang="is-IS" baseline="0" dirty="0" smtClean="0"/>
              <a:t>n a donc un m</a:t>
            </a:r>
            <a:r>
              <a:rPr lang="fr-FR" baseline="0" dirty="0" err="1" smtClean="0"/>
              <a:t>ême</a:t>
            </a:r>
            <a:r>
              <a:rPr lang="fr-FR" baseline="0" dirty="0" smtClean="0"/>
              <a:t> départ et arrivée différente !!!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0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584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Montrer</a:t>
            </a:r>
            <a:r>
              <a:rPr lang="fr-FR" baseline="0" dirty="0" smtClean="0"/>
              <a:t> les structures </a:t>
            </a:r>
            <a:r>
              <a:rPr lang="fr-FR" baseline="0" dirty="0" err="1" smtClean="0"/>
              <a:t>extrzaordinaires</a:t>
            </a:r>
            <a:r>
              <a:rPr lang="mr-IN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118D-9B5F-5C43-96E6-D9DF0C9CF8B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5810A-A4DD-40D2-AD88-9E4B67265557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2EE-184C-4AEF-8E67-76882A9EDC5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Disposition identique au LO CHOU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0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4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626D4-227C-40DD-8A52-B1D65038F9D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0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10"/>
            <a:ext cx="2743200" cy="365125"/>
          </a:xfrm>
        </p:spPr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10"/>
            <a:ext cx="2743200" cy="3651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5" y="777244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4"/>
            <a:ext cx="1524000" cy="55165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4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8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2894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2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2" y="2505075"/>
            <a:ext cx="377666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332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5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898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5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3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7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3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2020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3505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6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4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91810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03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1001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82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82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7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8" y="487377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7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6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77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65326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6593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8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3153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2781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2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2" y="2505075"/>
            <a:ext cx="377666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09850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33327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46478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9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0474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9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7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99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64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593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6" y="274638"/>
            <a:ext cx="7272339" cy="133900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4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4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4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17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1015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96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96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804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52" y="4873803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61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60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801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306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6858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6858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165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152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70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6" y="4343434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4800"/>
              </a:lnSpc>
              <a:defRPr sz="45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7" y="5688141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24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6" y="274638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7" y="1774826"/>
            <a:ext cx="8147050" cy="1873250"/>
          </a:xfrm>
        </p:spPr>
        <p:txBody>
          <a:bodyPr anchor="b" anchorCtr="0"/>
          <a:lstStyle>
            <a:lvl1pPr algn="ctr">
              <a:defRPr sz="4500" b="0" cap="none" baseline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7" y="3654555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93" y="94165"/>
            <a:ext cx="8147051" cy="145228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8072" indent="-346472">
              <a:defRPr sz="1350"/>
            </a:lvl6pPr>
            <a:lvl7pPr marL="1718072" indent="-346472">
              <a:defRPr sz="1350"/>
            </a:lvl7pPr>
            <a:lvl8pPr marL="1718072" indent="-346472">
              <a:defRPr sz="1350"/>
            </a:lvl8pPr>
            <a:lvl9pPr marL="1718072" indent="-346472">
              <a:defRPr sz="135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718072" indent="-346472">
              <a:defRPr sz="1350"/>
            </a:lvl5pPr>
            <a:lvl6pPr marL="1718072" indent="-346472">
              <a:defRPr sz="1350"/>
            </a:lvl6pPr>
            <a:lvl7pPr marL="1718072" indent="-346472">
              <a:defRPr sz="1350"/>
            </a:lvl7pPr>
            <a:lvl8pPr marL="1718072" indent="-346472">
              <a:defRPr sz="1350"/>
            </a:lvl8pPr>
            <a:lvl9pPr marL="1718072" indent="-346472">
              <a:defRPr sz="135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93" y="94165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8072" indent="-346472">
              <a:defRPr sz="1200"/>
            </a:lvl6pPr>
            <a:lvl7pPr marL="1718072" indent="-346472">
              <a:defRPr sz="1200"/>
            </a:lvl7pPr>
            <a:lvl8pPr marL="1718072" indent="-346472">
              <a:defRPr sz="1200"/>
            </a:lvl8pPr>
            <a:lvl9pPr marL="1718072" indent="-346472">
              <a:defRPr sz="12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8072" indent="-346472">
              <a:defRPr sz="1200"/>
            </a:lvl6pPr>
            <a:lvl7pPr marL="1718072" indent="-346472">
              <a:defRPr sz="1200"/>
            </a:lvl7pPr>
            <a:lvl8pPr marL="1718072" indent="-346472">
              <a:defRPr sz="1200"/>
            </a:lvl8pPr>
            <a:lvl9pPr marL="1718072" indent="-346472">
              <a:defRPr sz="12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95"/>
            <a:ext cx="3840480" cy="1994647"/>
          </a:xfrm>
        </p:spPr>
        <p:txBody>
          <a:bodyPr anchor="b"/>
          <a:lstStyle>
            <a:lvl1pPr algn="ctr">
              <a:defRPr sz="33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48"/>
            <a:ext cx="3840480" cy="572275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8072" indent="-346472">
              <a:defRPr sz="1350"/>
            </a:lvl6pPr>
            <a:lvl7pPr marL="1718072" indent="-346472">
              <a:defRPr sz="1350"/>
            </a:lvl7pPr>
            <a:lvl8pPr marL="1718072" indent="-346472">
              <a:defRPr sz="1350"/>
            </a:lvl8pPr>
            <a:lvl9pPr marL="1718072" indent="-346472">
              <a:defRPr sz="135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95"/>
            <a:ext cx="3840480" cy="1994647"/>
          </a:xfrm>
        </p:spPr>
        <p:txBody>
          <a:bodyPr anchor="b"/>
          <a:lstStyle>
            <a:lvl1pPr algn="ctr">
              <a:defRPr sz="33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spcBef>
                <a:spcPts val="15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5829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057400" indent="-342900">
              <a:defRPr/>
            </a:lvl7pPr>
            <a:lvl8pPr marL="2057400" indent="-342900">
              <a:defRPr/>
            </a:lvl8pPr>
            <a:lvl9pPr marL="2057400" indent="-342900">
              <a:defRPr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30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92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454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6858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6858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165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938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14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6" y="4343434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4800"/>
              </a:lnSpc>
              <a:defRPr sz="45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7" y="5688141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3450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7" y="1774826"/>
            <a:ext cx="8147050" cy="1873250"/>
          </a:xfrm>
        </p:spPr>
        <p:txBody>
          <a:bodyPr anchor="b" anchorCtr="0"/>
          <a:lstStyle>
            <a:lvl1pPr algn="ctr">
              <a:defRPr sz="4500" b="0" cap="none" baseline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7" y="3654555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56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93" y="94165"/>
            <a:ext cx="8147051" cy="145228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8072" indent="-346472">
              <a:defRPr sz="1350"/>
            </a:lvl6pPr>
            <a:lvl7pPr marL="1718072" indent="-346472">
              <a:defRPr sz="1350"/>
            </a:lvl7pPr>
            <a:lvl8pPr marL="1718072" indent="-346472">
              <a:defRPr sz="1350"/>
            </a:lvl8pPr>
            <a:lvl9pPr marL="1718072" indent="-346472">
              <a:defRPr sz="135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718072" indent="-346472">
              <a:defRPr sz="1350"/>
            </a:lvl5pPr>
            <a:lvl6pPr marL="1718072" indent="-346472">
              <a:defRPr sz="1350"/>
            </a:lvl6pPr>
            <a:lvl7pPr marL="1718072" indent="-346472">
              <a:defRPr sz="1350"/>
            </a:lvl7pPr>
            <a:lvl8pPr marL="1718072" indent="-346472">
              <a:defRPr sz="1350"/>
            </a:lvl8pPr>
            <a:lvl9pPr marL="1718072" indent="-346472">
              <a:defRPr sz="135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15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93" y="94165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8072" indent="-346472">
              <a:defRPr sz="1200"/>
            </a:lvl6pPr>
            <a:lvl7pPr marL="1718072" indent="-346472">
              <a:defRPr sz="1200"/>
            </a:lvl7pPr>
            <a:lvl8pPr marL="1718072" indent="-346472">
              <a:defRPr sz="1200"/>
            </a:lvl8pPr>
            <a:lvl9pPr marL="1718072" indent="-346472">
              <a:defRPr sz="12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8072" indent="-346472">
              <a:defRPr sz="1200"/>
            </a:lvl6pPr>
            <a:lvl7pPr marL="1718072" indent="-346472">
              <a:defRPr sz="1200"/>
            </a:lvl7pPr>
            <a:lvl8pPr marL="1718072" indent="-346472">
              <a:defRPr sz="1200"/>
            </a:lvl8pPr>
            <a:lvl9pPr marL="1718072" indent="-346472">
              <a:defRPr sz="12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47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5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0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95"/>
            <a:ext cx="3840480" cy="1994647"/>
          </a:xfrm>
        </p:spPr>
        <p:txBody>
          <a:bodyPr anchor="b"/>
          <a:lstStyle>
            <a:lvl1pPr algn="ctr">
              <a:defRPr sz="33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48"/>
            <a:ext cx="3840480" cy="572275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8072" indent="-346472">
              <a:defRPr sz="1350"/>
            </a:lvl6pPr>
            <a:lvl7pPr marL="1718072" indent="-346472">
              <a:defRPr sz="1350"/>
            </a:lvl7pPr>
            <a:lvl8pPr marL="1718072" indent="-346472">
              <a:defRPr sz="1350"/>
            </a:lvl8pPr>
            <a:lvl9pPr marL="1718072" indent="-346472">
              <a:defRPr sz="135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95"/>
            <a:ext cx="3840480" cy="1994647"/>
          </a:xfrm>
        </p:spPr>
        <p:txBody>
          <a:bodyPr anchor="b"/>
          <a:lstStyle>
            <a:lvl1pPr algn="ctr">
              <a:defRPr sz="33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spcBef>
                <a:spcPts val="15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080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057400" indent="-342900">
              <a:defRPr/>
            </a:lvl7pPr>
            <a:lvl8pPr marL="2057400" indent="-342900">
              <a:defRPr/>
            </a:lvl8pPr>
            <a:lvl9pPr marL="2057400" indent="-342900">
              <a:defRPr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92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52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sz="825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709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29588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8982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8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3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68275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2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2" y="2505075"/>
            <a:ext cx="377666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250401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670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93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4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9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10210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9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034099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99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64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72668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872356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423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4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762258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17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1015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96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96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12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804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52" y="4873803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61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60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801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2474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48520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9052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33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89.xml"/><Relationship Id="rId18" Type="http://schemas.openxmlformats.org/officeDocument/2006/relationships/theme" Target="../theme/theme6.xml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6" y="274638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6" y="1801910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9" y="6356354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D7CB19-5F8A-614D-8A54-7B9F4A7ED932}" type="datetimeFigureOut">
              <a:rPr lang="fr-FR" smtClean="0"/>
              <a:t>05/10/18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804F85-934B-9D47-B896-57CF3FD6D2C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4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93" y="94165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93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spcBef>
          <a:spcPts val="15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342900" algn="l" defTabSz="685800" rtl="0" eaLnBrk="1" latinLnBrk="0" hangingPunct="1">
        <a:spcBef>
          <a:spcPts val="45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34290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-342900" algn="l" defTabSz="685800" rtl="0" eaLnBrk="1" latinLnBrk="0" hangingPunct="1">
        <a:spcBef>
          <a:spcPts val="45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14500" indent="-34290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57400" indent="-346472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03872" indent="-346472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43200" indent="-346472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89672" indent="-346472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93" y="94165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93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6843E3-8F0E-1B49-BD80-BAA8A65AD3AC}" type="datetimeFigureOut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05/10/18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8B646D-724C-7942-85B0-23F59367CB91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spcBef>
          <a:spcPts val="15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342900" algn="l" defTabSz="685800" rtl="0" eaLnBrk="1" latinLnBrk="0" hangingPunct="1">
        <a:spcBef>
          <a:spcPts val="45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34290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-342900" algn="l" defTabSz="685800" rtl="0" eaLnBrk="1" latinLnBrk="0" hangingPunct="1">
        <a:spcBef>
          <a:spcPts val="45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14500" indent="-34290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57400" indent="-346472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03872" indent="-346472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43200" indent="-346472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89672" indent="-346472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05/10/18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40157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1265" y="3932892"/>
            <a:ext cx="8132737" cy="1847850"/>
          </a:xfrm>
        </p:spPr>
        <p:txBody>
          <a:bodyPr/>
          <a:lstStyle/>
          <a:p>
            <a:r>
              <a:rPr lang="fr-FR" dirty="0" smtClean="0"/>
              <a:t>Les mélodies </a:t>
            </a:r>
            <a:br>
              <a:rPr lang="fr-FR" dirty="0" smtClean="0"/>
            </a:br>
            <a:r>
              <a:rPr lang="fr-FR" dirty="0" smtClean="0"/>
              <a:t>des </a:t>
            </a:r>
            <a:br>
              <a:rPr lang="fr-FR" dirty="0" smtClean="0"/>
            </a:br>
            <a:r>
              <a:rPr lang="fr-FR" dirty="0" err="1" smtClean="0"/>
              <a:t>Meridiens</a:t>
            </a:r>
            <a:r>
              <a:rPr lang="fr-FR" dirty="0" smtClean="0"/>
              <a:t> Curieux</a:t>
            </a:r>
            <a:br>
              <a:rPr lang="fr-FR" dirty="0" smtClean="0"/>
            </a:br>
            <a:r>
              <a:rPr lang="fr-FR" dirty="0" smtClean="0"/>
              <a:t>sur un livret </a:t>
            </a:r>
            <a:br>
              <a:rPr lang="fr-FR" dirty="0" smtClean="0"/>
            </a:br>
            <a:r>
              <a:rPr lang="fr-FR" dirty="0" smtClean="0"/>
              <a:t>nommé </a:t>
            </a:r>
            <a:br>
              <a:rPr lang="fr-FR" dirty="0" smtClean="0"/>
            </a:br>
            <a:r>
              <a:rPr lang="fr-FR" dirty="0" smtClean="0"/>
              <a:t>Yi </a:t>
            </a:r>
            <a:r>
              <a:rPr lang="fr-FR" dirty="0" err="1" smtClean="0"/>
              <a:t>Jing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36239" y="5645433"/>
            <a:ext cx="2407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  <a:latin typeface="Candara"/>
              </a:rPr>
              <a:t>Dr.M.Vinogradoff</a:t>
            </a:r>
            <a:endParaRPr lang="fr-FR" dirty="0" smtClean="0">
              <a:solidFill>
                <a:srgbClr val="000000"/>
              </a:solidFill>
              <a:latin typeface="Candara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ndara"/>
              </a:rPr>
              <a:t>26 Rue de </a:t>
            </a:r>
            <a:r>
              <a:rPr lang="fr-FR" dirty="0" err="1" smtClean="0">
                <a:solidFill>
                  <a:srgbClr val="000000"/>
                </a:solidFill>
                <a:latin typeface="Candara"/>
              </a:rPr>
              <a:t>Crouy</a:t>
            </a:r>
            <a:endParaRPr lang="fr-FR" dirty="0" smtClean="0">
              <a:solidFill>
                <a:srgbClr val="000000"/>
              </a:solidFill>
              <a:latin typeface="Candara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andara"/>
              </a:rPr>
              <a:t>01000 Bourg en Bresse</a:t>
            </a:r>
            <a:endParaRPr lang="fr-FR" dirty="0">
              <a:solidFill>
                <a:srgbClr val="000000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00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83662" y="1281553"/>
            <a:ext cx="58240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     dans le Da Zheng</a:t>
            </a:r>
            <a:r>
              <a:rPr lang="is-IS" sz="45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…</a:t>
            </a:r>
          </a:p>
          <a:p>
            <a:r>
              <a:rPr lang="is-IS" sz="45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						+ </a:t>
            </a:r>
            <a:r>
              <a:rPr lang="is-IS" sz="4500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1601</a:t>
            </a:r>
            <a:endParaRPr lang="is-IS" sz="4500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  <a:p>
            <a:endParaRPr lang="is-IS" sz="4500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  <a:p>
            <a:r>
              <a:rPr lang="is-IS" sz="4500" b="1" dirty="0">
                <a:solidFill>
                  <a:srgbClr val="FFC000"/>
                </a:solidFill>
                <a:latin typeface="Garamond" charset="0"/>
                <a:ea typeface="Garamond" charset="0"/>
                <a:cs typeface="Garamond" charset="0"/>
              </a:rPr>
              <a:t>			   </a:t>
            </a:r>
            <a:r>
              <a:rPr lang="is-IS" sz="4500" b="1" i="1" dirty="0">
                <a:solidFill>
                  <a:srgbClr val="FFC000"/>
                </a:solidFill>
                <a:latin typeface="Garamond" charset="0"/>
                <a:ea typeface="Garamond" charset="0"/>
                <a:cs typeface="Garamond" charset="0"/>
              </a:rPr>
              <a:t>Trois textes...</a:t>
            </a:r>
            <a:endParaRPr lang="fr-FR" sz="4500" b="1" dirty="0">
              <a:solidFill>
                <a:srgbClr val="FFC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9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3000" y="1419709"/>
            <a:ext cx="6858000" cy="36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Les 8 procédés de la tortue magique (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ling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gui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fa) 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 	9 est le chapeau</a:t>
            </a:r>
            <a:endParaRPr lang="fr-FR" sz="30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1 est la chaussure </a:t>
            </a:r>
            <a:endParaRPr lang="fr-FR" sz="30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3 est à gauche</a:t>
            </a:r>
            <a:endParaRPr lang="fr-FR" sz="30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7 est à droite</a:t>
            </a:r>
            <a:endParaRPr lang="fr-FR" sz="30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aux épaules 2 et 4</a:t>
            </a:r>
            <a:endParaRPr lang="fr-FR" sz="30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aux pieds 8 et 6</a:t>
            </a:r>
            <a:endParaRPr lang="fr-FR" sz="30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au milieu 5 et 10. </a:t>
            </a:r>
            <a:endParaRPr lang="fr-FR" sz="30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38689" y="8863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208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2683864" y="958102"/>
          <a:ext cx="6375840" cy="49292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25280"/>
                <a:gridCol w="2125280"/>
                <a:gridCol w="2125280"/>
              </a:tblGrid>
              <a:tr h="1643068"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4</a:t>
                      </a:r>
                      <a:endParaRPr lang="fr-FR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9</a:t>
                      </a:r>
                      <a:endParaRPr lang="fr-FR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2</a:t>
                      </a:r>
                      <a:endParaRPr lang="fr-FR" sz="1000" b="1" dirty="0"/>
                    </a:p>
                  </a:txBody>
                  <a:tcPr marL="68580" marR="68580" marT="34290" marB="34290"/>
                </a:tc>
              </a:tr>
              <a:tr h="1643068"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3</a:t>
                      </a:r>
                      <a:endParaRPr lang="fr-FR" sz="8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5</a:t>
                      </a:r>
                      <a:endParaRPr lang="fr-FR" sz="8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7</a:t>
                      </a:r>
                      <a:endParaRPr lang="fr-FR" sz="8600" b="1" dirty="0"/>
                    </a:p>
                  </a:txBody>
                  <a:tcPr marL="68580" marR="68580" marT="34290" marB="34290"/>
                </a:tc>
              </a:tr>
              <a:tr h="1643068"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8</a:t>
                      </a:r>
                      <a:endParaRPr lang="fr-FR" sz="8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1</a:t>
                      </a:r>
                      <a:endParaRPr lang="fr-FR" sz="8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8600" b="1" dirty="0" smtClean="0"/>
                        <a:t>  6</a:t>
                      </a:r>
                      <a:endParaRPr lang="fr-FR" sz="86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232733"/>
            <a:ext cx="3630706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 est le chapeau</a:t>
            </a:r>
            <a:endParaRPr lang="fr-FR" sz="24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 est la chaussure </a:t>
            </a:r>
            <a:endParaRPr lang="fr-FR" sz="24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 est à gauche</a:t>
            </a:r>
            <a:endParaRPr lang="fr-FR" sz="24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 est à droite</a:t>
            </a:r>
            <a:endParaRPr lang="fr-FR" sz="24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aux épaules 2 et 4</a:t>
            </a:r>
            <a:endParaRPr lang="fr-FR" sz="24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aux pieds 8 et 6</a:t>
            </a:r>
            <a:endParaRPr lang="fr-FR" sz="2400" b="1" i="1" dirty="0">
              <a:solidFill>
                <a:srgbClr val="0070C0"/>
              </a:solidFill>
              <a:latin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au milieu 5 et 10. </a:t>
            </a:r>
            <a:endParaRPr lang="fr-FR" sz="24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4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1"/>
          <p:cNvGrpSpPr/>
          <p:nvPr/>
        </p:nvGrpSpPr>
        <p:grpSpPr>
          <a:xfrm>
            <a:off x="1048795" y="1174984"/>
            <a:ext cx="6883580" cy="4502936"/>
            <a:chOff x="712654" y="602616"/>
            <a:chExt cx="7392048" cy="5081259"/>
          </a:xfrm>
        </p:grpSpPr>
        <p:grpSp>
          <p:nvGrpSpPr>
            <p:cNvPr id="55" name="Groupe 2"/>
            <p:cNvGrpSpPr/>
            <p:nvPr/>
          </p:nvGrpSpPr>
          <p:grpSpPr>
            <a:xfrm>
              <a:off x="2214547" y="1462196"/>
              <a:ext cx="4000527" cy="3395564"/>
              <a:chOff x="2214547" y="1462196"/>
              <a:chExt cx="4000527" cy="3395564"/>
            </a:xfrm>
          </p:grpSpPr>
          <p:cxnSp>
            <p:nvCxnSpPr>
              <p:cNvPr id="64" name="Connecteur droit 63"/>
              <p:cNvCxnSpPr/>
              <p:nvPr/>
            </p:nvCxnSpPr>
            <p:spPr>
              <a:xfrm rot="5400000" flipH="1" flipV="1">
                <a:off x="3872640" y="2750339"/>
                <a:ext cx="2714644" cy="13573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10800000" flipV="1">
                <a:off x="2500298" y="2000240"/>
                <a:ext cx="3357586" cy="13573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5400000">
                <a:off x="1856562" y="2643182"/>
                <a:ext cx="1143802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2500298" y="1928802"/>
                <a:ext cx="3429024" cy="29289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 rot="5400000">
                <a:off x="5535222" y="4250934"/>
                <a:ext cx="107236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10800000" flipV="1">
                <a:off x="2571736" y="3714751"/>
                <a:ext cx="3357586" cy="1143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rot="5400000">
                <a:off x="1964513" y="2178835"/>
                <a:ext cx="3143272" cy="17859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16200000" flipH="1">
                <a:off x="2801069" y="3069552"/>
                <a:ext cx="3357588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Flèche vers le bas 71"/>
              <p:cNvSpPr/>
              <p:nvPr/>
            </p:nvSpPr>
            <p:spPr>
              <a:xfrm>
                <a:off x="4286248" y="2786058"/>
                <a:ext cx="357190" cy="4783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lèche vers le bas 72"/>
              <p:cNvSpPr/>
              <p:nvPr/>
            </p:nvSpPr>
            <p:spPr>
              <a:xfrm rot="12575414">
                <a:off x="5334447" y="2700179"/>
                <a:ext cx="357190" cy="4783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lèche vers le bas 73"/>
              <p:cNvSpPr/>
              <p:nvPr/>
            </p:nvSpPr>
            <p:spPr>
              <a:xfrm rot="3865112">
                <a:off x="4900561" y="2068212"/>
                <a:ext cx="357190" cy="4783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lèche vers le bas 74"/>
              <p:cNvSpPr/>
              <p:nvPr/>
            </p:nvSpPr>
            <p:spPr>
              <a:xfrm rot="10800000">
                <a:off x="2214547" y="2357430"/>
                <a:ext cx="357190" cy="4783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lèche vers le bas 75"/>
              <p:cNvSpPr/>
              <p:nvPr/>
            </p:nvSpPr>
            <p:spPr>
              <a:xfrm rot="18592520">
                <a:off x="2952346" y="2185050"/>
                <a:ext cx="357190" cy="4783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lèche vers le bas 76"/>
              <p:cNvSpPr/>
              <p:nvPr/>
            </p:nvSpPr>
            <p:spPr>
              <a:xfrm rot="10800000">
                <a:off x="5857884" y="4022228"/>
                <a:ext cx="357190" cy="4783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lèche vers le bas 77"/>
              <p:cNvSpPr/>
              <p:nvPr/>
            </p:nvSpPr>
            <p:spPr>
              <a:xfrm rot="4213759">
                <a:off x="3321566" y="4298182"/>
                <a:ext cx="357190" cy="4783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lèche vers le bas 78"/>
              <p:cNvSpPr/>
              <p:nvPr/>
            </p:nvSpPr>
            <p:spPr>
              <a:xfrm rot="12575414">
                <a:off x="2976993" y="3485997"/>
                <a:ext cx="357190" cy="4783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ZoneTexte 45"/>
            <p:cNvSpPr txBox="1"/>
            <p:nvPr/>
          </p:nvSpPr>
          <p:spPr>
            <a:xfrm>
              <a:off x="3782723" y="4876390"/>
              <a:ext cx="1658063" cy="80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>
                  <a:solidFill>
                    <a:prstClr val="white"/>
                  </a:solidFill>
                </a:rPr>
                <a:t>1  Kan</a:t>
              </a:r>
              <a:r>
                <a:rPr lang="fr-FR" sz="1350" b="1" dirty="0">
                  <a:solidFill>
                    <a:prstClr val="white"/>
                  </a:solidFill>
                </a:rPr>
                <a:t> </a:t>
              </a:r>
              <a:r>
                <a:rPr lang="zh-CN" altLang="fr-FR" sz="4050" b="1" dirty="0">
                  <a:solidFill>
                    <a:prstClr val="white"/>
                  </a:solidFill>
                </a:rPr>
                <a:t>坎</a:t>
              </a:r>
              <a:endParaRPr lang="fr-FR" sz="2700" b="1" dirty="0">
                <a:solidFill>
                  <a:prstClr val="white"/>
                </a:solidFill>
              </a:endParaRPr>
            </a:p>
          </p:txBody>
        </p:sp>
        <p:sp>
          <p:nvSpPr>
            <p:cNvPr id="57" name="ZoneTexte 46"/>
            <p:cNvSpPr txBox="1"/>
            <p:nvPr/>
          </p:nvSpPr>
          <p:spPr>
            <a:xfrm>
              <a:off x="5847713" y="1202914"/>
              <a:ext cx="1769956" cy="80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>
                  <a:solidFill>
                    <a:prstClr val="white"/>
                  </a:solidFill>
                </a:rPr>
                <a:t> 2  Kun </a:t>
              </a:r>
              <a:r>
                <a:rPr lang="zh-CN" altLang="fr-FR" sz="4050" b="1" dirty="0">
                  <a:solidFill>
                    <a:prstClr val="white"/>
                  </a:solidFill>
                </a:rPr>
                <a:t>坤</a:t>
              </a:r>
              <a:endParaRPr lang="fr-FR" sz="2700" b="1" dirty="0">
                <a:solidFill>
                  <a:prstClr val="white"/>
                </a:solidFill>
              </a:endParaRPr>
            </a:p>
          </p:txBody>
        </p:sp>
        <p:sp>
          <p:nvSpPr>
            <p:cNvPr id="58" name="ZoneTexte 47"/>
            <p:cNvSpPr txBox="1"/>
            <p:nvPr/>
          </p:nvSpPr>
          <p:spPr>
            <a:xfrm>
              <a:off x="6053685" y="2752529"/>
              <a:ext cx="1615029" cy="80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>
                  <a:solidFill>
                    <a:prstClr val="white"/>
                  </a:solidFill>
                </a:rPr>
                <a:t>7  </a:t>
              </a:r>
              <a:r>
                <a:rPr lang="fr-FR" sz="2400" b="1" dirty="0" err="1">
                  <a:solidFill>
                    <a:prstClr val="white"/>
                  </a:solidFill>
                </a:rPr>
                <a:t>Dui</a:t>
              </a:r>
              <a:r>
                <a:rPr lang="fr-FR" sz="2400" b="1" dirty="0">
                  <a:solidFill>
                    <a:prstClr val="white"/>
                  </a:solidFill>
                </a:rPr>
                <a:t> </a:t>
              </a:r>
              <a:r>
                <a:rPr lang="zh-CN" altLang="fr-FR" sz="4050" b="1" dirty="0">
                  <a:solidFill>
                    <a:prstClr val="white"/>
                  </a:solidFill>
                </a:rPr>
                <a:t>兌</a:t>
              </a:r>
              <a:endParaRPr lang="fr-FR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59" name="ZoneTexte 48"/>
            <p:cNvSpPr txBox="1"/>
            <p:nvPr/>
          </p:nvSpPr>
          <p:spPr>
            <a:xfrm>
              <a:off x="712654" y="3033801"/>
              <a:ext cx="1886116" cy="80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350" b="1" dirty="0">
                  <a:solidFill>
                    <a:prstClr val="white"/>
                  </a:solidFill>
                </a:rPr>
                <a:t> </a:t>
              </a:r>
              <a:r>
                <a:rPr lang="fr-FR" sz="2400" b="1" dirty="0">
                  <a:solidFill>
                    <a:prstClr val="white"/>
                  </a:solidFill>
                </a:rPr>
                <a:t>3  </a:t>
              </a:r>
              <a:r>
                <a:rPr lang="fr-FR" sz="2400" b="1" dirty="0" err="1">
                  <a:solidFill>
                    <a:prstClr val="white"/>
                  </a:solidFill>
                </a:rPr>
                <a:t>Zhen</a:t>
              </a:r>
              <a:r>
                <a:rPr lang="fr-FR" sz="2400" b="1" dirty="0">
                  <a:solidFill>
                    <a:prstClr val="white"/>
                  </a:solidFill>
                </a:rPr>
                <a:t> </a:t>
              </a:r>
              <a:r>
                <a:rPr lang="zh-CN" altLang="fr-FR" sz="4050" b="1" dirty="0">
                  <a:solidFill>
                    <a:prstClr val="white"/>
                  </a:solidFill>
                </a:rPr>
                <a:t>震</a:t>
              </a:r>
              <a:endParaRPr lang="fr-FR" sz="27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ZoneTexte 49"/>
            <p:cNvSpPr txBox="1"/>
            <p:nvPr/>
          </p:nvSpPr>
          <p:spPr>
            <a:xfrm>
              <a:off x="957377" y="1109455"/>
              <a:ext cx="1738075" cy="80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>
                  <a:solidFill>
                    <a:prstClr val="white"/>
                  </a:solidFill>
                </a:rPr>
                <a:t> 4  </a:t>
              </a:r>
              <a:r>
                <a:rPr lang="fr-FR" sz="2400" b="1" dirty="0" err="1">
                  <a:solidFill>
                    <a:prstClr val="white"/>
                  </a:solidFill>
                </a:rPr>
                <a:t>Xun</a:t>
              </a:r>
              <a:r>
                <a:rPr lang="fr-FR" sz="1350" b="1" dirty="0">
                  <a:solidFill>
                    <a:prstClr val="white"/>
                  </a:solidFill>
                </a:rPr>
                <a:t> </a:t>
              </a:r>
              <a:r>
                <a:rPr lang="zh-CN" altLang="fr-FR" sz="4050" b="1" dirty="0">
                  <a:solidFill>
                    <a:prstClr val="white"/>
                  </a:solidFill>
                </a:rPr>
                <a:t>巽</a:t>
              </a:r>
              <a:endParaRPr lang="fr-FR" sz="2700" b="1" dirty="0">
                <a:solidFill>
                  <a:prstClr val="white"/>
                </a:solidFill>
              </a:endParaRPr>
            </a:p>
          </p:txBody>
        </p:sp>
        <p:sp>
          <p:nvSpPr>
            <p:cNvPr id="61" name="ZoneTexte 50"/>
            <p:cNvSpPr txBox="1"/>
            <p:nvPr/>
          </p:nvSpPr>
          <p:spPr>
            <a:xfrm>
              <a:off x="905743" y="4434675"/>
              <a:ext cx="1646909" cy="7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>
                  <a:solidFill>
                    <a:prstClr val="white"/>
                  </a:solidFill>
                </a:rPr>
                <a:t> 8  </a:t>
              </a:r>
              <a:r>
                <a:rPr lang="fr-FR" sz="2400" b="1" dirty="0" err="1">
                  <a:solidFill>
                    <a:prstClr val="white"/>
                  </a:solidFill>
                </a:rPr>
                <a:t>Gen</a:t>
              </a:r>
              <a:r>
                <a:rPr lang="zh-CN" altLang="fr-FR" sz="3600" b="1" dirty="0">
                  <a:solidFill>
                    <a:prstClr val="white"/>
                  </a:solidFill>
                </a:rPr>
                <a:t>艮</a:t>
              </a:r>
              <a:endParaRPr lang="fr-FR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62" name="ZoneTexte 51"/>
            <p:cNvSpPr txBox="1"/>
            <p:nvPr/>
          </p:nvSpPr>
          <p:spPr>
            <a:xfrm>
              <a:off x="3657816" y="602616"/>
              <a:ext cx="1528959" cy="885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350" b="1" dirty="0">
                  <a:solidFill>
                    <a:prstClr val="white"/>
                  </a:solidFill>
                </a:rPr>
                <a:t> </a:t>
              </a:r>
              <a:r>
                <a:rPr lang="fr-FR" sz="2400" b="1" dirty="0">
                  <a:solidFill>
                    <a:prstClr val="white"/>
                  </a:solidFill>
                </a:rPr>
                <a:t>9</a:t>
              </a:r>
              <a:r>
                <a:rPr lang="fr-FR" sz="2700" b="1" dirty="0">
                  <a:solidFill>
                    <a:prstClr val="white"/>
                  </a:solidFill>
                </a:rPr>
                <a:t>  </a:t>
              </a:r>
              <a:r>
                <a:rPr lang="fr-FR" sz="2400" b="1" dirty="0">
                  <a:solidFill>
                    <a:prstClr val="white"/>
                  </a:solidFill>
                </a:rPr>
                <a:t>Li</a:t>
              </a:r>
              <a:r>
                <a:rPr lang="fr-FR" sz="1350" b="1" dirty="0">
                  <a:solidFill>
                    <a:prstClr val="white"/>
                  </a:solidFill>
                </a:rPr>
                <a:t>  </a:t>
              </a:r>
              <a:r>
                <a:rPr lang="zh-CN" altLang="fr-FR" sz="4500" b="1" dirty="0">
                  <a:solidFill>
                    <a:prstClr val="white"/>
                  </a:solidFill>
                </a:rPr>
                <a:t>離</a:t>
              </a:r>
              <a:endParaRPr lang="fr-FR" sz="3000" b="1" dirty="0">
                <a:solidFill>
                  <a:prstClr val="white"/>
                </a:solidFill>
              </a:endParaRPr>
            </a:p>
          </p:txBody>
        </p:sp>
        <p:sp>
          <p:nvSpPr>
            <p:cNvPr id="63" name="ZoneTexte 52"/>
            <p:cNvSpPr txBox="1"/>
            <p:nvPr/>
          </p:nvSpPr>
          <p:spPr>
            <a:xfrm>
              <a:off x="6215073" y="4284273"/>
              <a:ext cx="1889629" cy="80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>
                  <a:solidFill>
                    <a:prstClr val="white"/>
                  </a:solidFill>
                </a:rPr>
                <a:t> 6  Qian </a:t>
              </a:r>
              <a:r>
                <a:rPr lang="zh-CN" altLang="fr-FR" sz="4050" b="1" dirty="0">
                  <a:solidFill>
                    <a:prstClr val="white"/>
                  </a:solidFill>
                </a:rPr>
                <a:t>乾</a:t>
              </a:r>
              <a:endParaRPr lang="fr-FR" sz="27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910821"/>
            <a:ext cx="642942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302C24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Le chant des 8 procédés (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fa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ge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:</a:t>
            </a:r>
            <a:endParaRPr lang="fr-FR" sz="2400" b="1" dirty="0">
              <a:solidFill>
                <a:srgbClr val="00206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700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1, est lié à Shen Mai – (62 Vessie)</a:t>
            </a:r>
            <a:endParaRPr lang="fr-FR" sz="2700" b="1" i="1" dirty="0">
              <a:solidFill>
                <a:srgbClr val="0070C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Kun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2 et 5, est lié à Zhao Hai – (6 Rein)</a:t>
            </a:r>
            <a:endParaRPr lang="fr-FR" sz="2700" b="1" i="1" dirty="0">
              <a:solidFill>
                <a:srgbClr val="0070C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Zhen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3, appartient à Wai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Guan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(5 TR)</a:t>
            </a:r>
            <a:endParaRPr lang="fr-FR" sz="2700" b="1" i="1" dirty="0">
              <a:solidFill>
                <a:srgbClr val="0070C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4, compte sur Lin Qi – (41 VB)</a:t>
            </a:r>
            <a:endParaRPr lang="fr-FR" sz="2700" b="1" i="1" dirty="0">
              <a:solidFill>
                <a:srgbClr val="0070C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Qian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6, est Gong Sun – (4 Rate)</a:t>
            </a:r>
            <a:endParaRPr lang="fr-FR" sz="2700" b="1" i="1" dirty="0">
              <a:solidFill>
                <a:srgbClr val="0070C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Dui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7, loge dans Hou Xi – (3 IG)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Gen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8, est lié à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Nei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fr-FR" sz="27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Guan</a:t>
            </a:r>
            <a:r>
              <a:rPr lang="fr-FR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(6 MC)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27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</a:t>
            </a:r>
            <a:r>
              <a:rPr lang="fr-FR" altLang="zh-CN" sz="27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9, domine Lie Que – (</a:t>
            </a:r>
            <a:r>
              <a:rPr lang="fr-FR" altLang="zh-CN" sz="2700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 Poumon) </a:t>
            </a:r>
            <a:endParaRPr lang="fr-FR" altLang="zh-CN" sz="27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55566" y="91081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828675" y="13335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>
              <a:solidFill>
                <a:srgbClr val="302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/>
          <p:cNvGrpSpPr/>
          <p:nvPr/>
        </p:nvGrpSpPr>
        <p:grpSpPr>
          <a:xfrm>
            <a:off x="1219214" y="967979"/>
            <a:ext cx="6621089" cy="4872054"/>
            <a:chOff x="101600" y="147638"/>
            <a:chExt cx="8828118" cy="6496072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5895052" y="4773258"/>
              <a:ext cx="1655272" cy="584708"/>
              <a:chOff x="3289" y="9697"/>
              <a:chExt cx="1080" cy="900"/>
            </a:xfrm>
            <a:solidFill>
              <a:srgbClr val="00B050"/>
            </a:solidFill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3289" y="9697"/>
                <a:ext cx="1080" cy="180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3289" y="10057"/>
                <a:ext cx="1080" cy="180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3289" y="10417"/>
                <a:ext cx="1080" cy="180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5895052" y="1650735"/>
              <a:ext cx="1655272" cy="584708"/>
              <a:chOff x="5809" y="8617"/>
              <a:chExt cx="1080" cy="900"/>
            </a:xfrm>
            <a:solidFill>
              <a:srgbClr val="00B050"/>
            </a:solidFill>
          </p:grpSpPr>
          <p:grpSp>
            <p:nvGrpSpPr>
              <p:cNvPr id="1032" name="Group 8"/>
              <p:cNvGrpSpPr>
                <a:grpSpLocks/>
              </p:cNvGrpSpPr>
              <p:nvPr/>
            </p:nvGrpSpPr>
            <p:grpSpPr bwMode="auto">
              <a:xfrm>
                <a:off x="5809" y="861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033" name="Rectangle 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34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>
                <a:off x="5809" y="897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1038" name="Group 14"/>
              <p:cNvGrpSpPr>
                <a:grpSpLocks/>
              </p:cNvGrpSpPr>
              <p:nvPr/>
            </p:nvGrpSpPr>
            <p:grpSpPr bwMode="auto">
              <a:xfrm>
                <a:off x="5809" y="933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0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40" name="Rectangle 16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>
              <a:off x="1480993" y="4773258"/>
              <a:ext cx="1655272" cy="551033"/>
              <a:chOff x="9135" y="8001"/>
              <a:chExt cx="1080" cy="540"/>
            </a:xfrm>
            <a:solidFill>
              <a:srgbClr val="00B050"/>
            </a:solidFill>
          </p:grpSpPr>
          <p:grpSp>
            <p:nvGrpSpPr>
              <p:cNvPr id="1042" name="Group 18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44" name="Rectangle 2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1045" name="Group 21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47" name="Rectangle 23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1049" name="Group 25"/>
            <p:cNvGrpSpPr>
              <a:grpSpLocks/>
            </p:cNvGrpSpPr>
            <p:nvPr/>
          </p:nvGrpSpPr>
          <p:grpSpPr bwMode="auto">
            <a:xfrm>
              <a:off x="7274446" y="3120157"/>
              <a:ext cx="1655272" cy="551033"/>
              <a:chOff x="9135" y="10701"/>
              <a:chExt cx="1080" cy="540"/>
            </a:xfrm>
            <a:solidFill>
              <a:srgbClr val="00B050"/>
            </a:solidFill>
          </p:grpSpPr>
          <p:grpSp>
            <p:nvGrpSpPr>
              <p:cNvPr id="1050" name="Group 26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52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 flipV="1">
              <a:off x="101600" y="3120157"/>
              <a:ext cx="1655272" cy="551033"/>
              <a:chOff x="9135" y="8001"/>
              <a:chExt cx="1080" cy="540"/>
            </a:xfrm>
            <a:solidFill>
              <a:srgbClr val="00B050"/>
            </a:solidFill>
          </p:grpSpPr>
          <p:grpSp>
            <p:nvGrpSpPr>
              <p:cNvPr id="1056" name="Group 32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58" name="Rectangle 34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1059" name="Group 35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61" name="Rectangle 3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1063" name="Group 39"/>
            <p:cNvGrpSpPr>
              <a:grpSpLocks/>
            </p:cNvGrpSpPr>
            <p:nvPr/>
          </p:nvGrpSpPr>
          <p:grpSpPr bwMode="auto">
            <a:xfrm flipV="1">
              <a:off x="1480993" y="1650735"/>
              <a:ext cx="1655272" cy="551033"/>
              <a:chOff x="9135" y="10701"/>
              <a:chExt cx="1080" cy="540"/>
            </a:xfrm>
            <a:solidFill>
              <a:srgbClr val="00B050"/>
            </a:solidFill>
          </p:grpSpPr>
          <p:grpSp>
            <p:nvGrpSpPr>
              <p:cNvPr id="1064" name="Group 40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65" name="Rectangle 41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66" name="Rectangle 42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1069" name="Group 45"/>
            <p:cNvGrpSpPr>
              <a:grpSpLocks/>
            </p:cNvGrpSpPr>
            <p:nvPr/>
          </p:nvGrpSpPr>
          <p:grpSpPr bwMode="auto">
            <a:xfrm>
              <a:off x="3963902" y="147638"/>
              <a:ext cx="1655272" cy="584708"/>
              <a:chOff x="1395" y="7248"/>
              <a:chExt cx="1080" cy="573"/>
            </a:xfrm>
            <a:solidFill>
              <a:srgbClr val="00B050"/>
            </a:solidFill>
          </p:grpSpPr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1395" y="7248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1395" y="7706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grpSp>
            <p:nvGrpSpPr>
              <p:cNvPr id="1072" name="Group 48"/>
              <p:cNvGrpSpPr>
                <a:grpSpLocks/>
              </p:cNvGrpSpPr>
              <p:nvPr/>
            </p:nvGrpSpPr>
            <p:grpSpPr bwMode="auto">
              <a:xfrm>
                <a:off x="1395" y="746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73" name="Rectangle 4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74" name="Rectangle 5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1075" name="Group 51"/>
            <p:cNvGrpSpPr>
              <a:grpSpLocks/>
            </p:cNvGrpSpPr>
            <p:nvPr/>
          </p:nvGrpSpPr>
          <p:grpSpPr bwMode="auto">
            <a:xfrm>
              <a:off x="3963902" y="6059002"/>
              <a:ext cx="1655272" cy="584708"/>
              <a:chOff x="1395" y="8541"/>
              <a:chExt cx="1080" cy="573"/>
            </a:xfrm>
            <a:solidFill>
              <a:srgbClr val="00B050"/>
            </a:solidFill>
          </p:grpSpPr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1395" y="8786"/>
                <a:ext cx="1080" cy="115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grpSp>
            <p:nvGrpSpPr>
              <p:cNvPr id="1077" name="Group 53"/>
              <p:cNvGrpSpPr>
                <a:grpSpLocks/>
              </p:cNvGrpSpPr>
              <p:nvPr/>
            </p:nvGrpSpPr>
            <p:grpSpPr bwMode="auto">
              <a:xfrm>
                <a:off x="1395" y="854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78" name="Rectangle 54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1080" name="Group 56"/>
              <p:cNvGrpSpPr>
                <a:grpSpLocks/>
              </p:cNvGrpSpPr>
              <p:nvPr/>
            </p:nvGrpSpPr>
            <p:grpSpPr bwMode="auto">
              <a:xfrm>
                <a:off x="1395" y="8999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081" name="Rectangle 5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082" name="Rectangle 5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sp>
          <p:nvSpPr>
            <p:cNvPr id="59" name="ZoneTexte 58"/>
            <p:cNvSpPr txBox="1"/>
            <p:nvPr/>
          </p:nvSpPr>
          <p:spPr>
            <a:xfrm>
              <a:off x="4572000" y="857233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00" b="1" dirty="0"/>
                <a:t>9</a:t>
              </a:r>
              <a:endParaRPr lang="fr-FR" sz="1350" b="1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562046" y="2334277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00" b="1" dirty="0"/>
                <a:t>2</a:t>
              </a:r>
              <a:endParaRPr lang="fr-FR" sz="1350" b="1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132891" y="2334277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00" b="1" dirty="0"/>
                <a:t>4</a:t>
              </a:r>
              <a:endParaRPr lang="fr-FR" sz="1350" b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04131" y="3834474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00" b="1" dirty="0"/>
                <a:t>3</a:t>
              </a:r>
              <a:endParaRPr lang="fr-FR" sz="1350" b="1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919367" y="3834474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00" b="1" dirty="0"/>
                <a:t>7</a:t>
              </a:r>
              <a:endParaRPr lang="fr-FR" sz="1350" b="1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143108" y="5477549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00" b="1" dirty="0"/>
                <a:t>8</a:t>
              </a:r>
              <a:endParaRPr lang="fr-FR" sz="1350" b="1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490608" y="5477549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00" b="1" dirty="0"/>
                <a:t>6</a:t>
              </a:r>
              <a:endParaRPr lang="fr-FR" sz="1350" b="1" dirty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4572000" y="5643578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00" b="1" dirty="0"/>
                <a:t>1</a:t>
              </a:r>
              <a:endParaRPr lang="fr-FR" sz="13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04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6512" y="1052737"/>
            <a:ext cx="8931460" cy="4883623"/>
            <a:chOff x="-36512" y="260648"/>
            <a:chExt cx="8931460" cy="6511498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5899017" y="4737070"/>
              <a:ext cx="1634144" cy="565848"/>
              <a:chOff x="3289" y="9697"/>
              <a:chExt cx="1080" cy="900"/>
            </a:xfrm>
            <a:solidFill>
              <a:srgbClr val="002060"/>
            </a:solidFill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3289" y="969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3289" y="1005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3289" y="1041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5899017" y="1715263"/>
              <a:ext cx="1634144" cy="565848"/>
              <a:chOff x="5809" y="8617"/>
              <a:chExt cx="1080" cy="900"/>
            </a:xfrm>
            <a:solidFill>
              <a:srgbClr val="002060"/>
            </a:solidFill>
          </p:grpSpPr>
          <p:grpSp>
            <p:nvGrpSpPr>
              <p:cNvPr id="3080" name="Group 8"/>
              <p:cNvGrpSpPr>
                <a:grpSpLocks/>
              </p:cNvGrpSpPr>
              <p:nvPr/>
            </p:nvGrpSpPr>
            <p:grpSpPr bwMode="auto">
              <a:xfrm>
                <a:off x="5809" y="861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3081" name="Rectangle 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082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3083" name="Group 11"/>
              <p:cNvGrpSpPr>
                <a:grpSpLocks/>
              </p:cNvGrpSpPr>
              <p:nvPr/>
            </p:nvGrpSpPr>
            <p:grpSpPr bwMode="auto">
              <a:xfrm>
                <a:off x="5809" y="897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30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085" name="Rectangle 13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3086" name="Group 14"/>
              <p:cNvGrpSpPr>
                <a:grpSpLocks/>
              </p:cNvGrpSpPr>
              <p:nvPr/>
            </p:nvGrpSpPr>
            <p:grpSpPr bwMode="auto">
              <a:xfrm>
                <a:off x="5809" y="933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3087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088" name="Rectangle 16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1541299" y="4737070"/>
              <a:ext cx="1634144" cy="533260"/>
              <a:chOff x="9135" y="8001"/>
              <a:chExt cx="1080" cy="540"/>
            </a:xfrm>
            <a:solidFill>
              <a:srgbClr val="002060"/>
            </a:solidFill>
          </p:grpSpPr>
          <p:grpSp>
            <p:nvGrpSpPr>
              <p:cNvPr id="3090" name="Group 18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091" name="Rectangle 1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092" name="Rectangle 2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3093" name="Group 21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094" name="Rectangle 22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095" name="Rectangle 23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3097" name="Group 25"/>
            <p:cNvGrpSpPr>
              <a:grpSpLocks/>
            </p:cNvGrpSpPr>
            <p:nvPr/>
          </p:nvGrpSpPr>
          <p:grpSpPr bwMode="auto">
            <a:xfrm>
              <a:off x="7260804" y="3137290"/>
              <a:ext cx="1634144" cy="533260"/>
              <a:chOff x="9135" y="10701"/>
              <a:chExt cx="1080" cy="540"/>
            </a:xfrm>
            <a:solidFill>
              <a:srgbClr val="002060"/>
            </a:solidFill>
          </p:grpSpPr>
          <p:grpSp>
            <p:nvGrpSpPr>
              <p:cNvPr id="3098" name="Group 26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099" name="Rectangle 2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3103" name="Group 31"/>
            <p:cNvGrpSpPr>
              <a:grpSpLocks/>
            </p:cNvGrpSpPr>
            <p:nvPr/>
          </p:nvGrpSpPr>
          <p:grpSpPr bwMode="auto">
            <a:xfrm flipV="1">
              <a:off x="179512" y="3137290"/>
              <a:ext cx="1634144" cy="533260"/>
              <a:chOff x="9135" y="8001"/>
              <a:chExt cx="1080" cy="540"/>
            </a:xfrm>
            <a:solidFill>
              <a:srgbClr val="002060"/>
            </a:solidFill>
          </p:grpSpPr>
          <p:grpSp>
            <p:nvGrpSpPr>
              <p:cNvPr id="3104" name="Group 32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105" name="Rectangle 33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106" name="Rectangle 34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3107" name="Group 35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108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109" name="Rectangle 3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3111" name="Group 39"/>
            <p:cNvGrpSpPr>
              <a:grpSpLocks/>
            </p:cNvGrpSpPr>
            <p:nvPr/>
          </p:nvGrpSpPr>
          <p:grpSpPr bwMode="auto">
            <a:xfrm flipV="1">
              <a:off x="1541299" y="1715263"/>
              <a:ext cx="1634144" cy="533260"/>
              <a:chOff x="9135" y="10701"/>
              <a:chExt cx="1080" cy="540"/>
            </a:xfrm>
            <a:solidFill>
              <a:srgbClr val="002060"/>
            </a:solidFill>
          </p:grpSpPr>
          <p:grpSp>
            <p:nvGrpSpPr>
              <p:cNvPr id="3112" name="Group 40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113" name="Rectangle 41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114" name="Rectangle 42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/>
          </p:nvGrpSpPr>
          <p:grpSpPr bwMode="auto">
            <a:xfrm>
              <a:off x="3801952" y="260648"/>
              <a:ext cx="1634144" cy="565848"/>
              <a:chOff x="1395" y="7248"/>
              <a:chExt cx="1080" cy="573"/>
            </a:xfrm>
            <a:solidFill>
              <a:srgbClr val="002060"/>
            </a:solidFill>
          </p:grpSpPr>
          <p:sp>
            <p:nvSpPr>
              <p:cNvPr id="3118" name="Rectangle 46"/>
              <p:cNvSpPr>
                <a:spLocks noChangeArrowheads="1"/>
              </p:cNvSpPr>
              <p:nvPr/>
            </p:nvSpPr>
            <p:spPr bwMode="auto">
              <a:xfrm>
                <a:off x="1395" y="7248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auto">
              <a:xfrm>
                <a:off x="1395" y="770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grpSp>
            <p:nvGrpSpPr>
              <p:cNvPr id="3120" name="Group 48"/>
              <p:cNvGrpSpPr>
                <a:grpSpLocks/>
              </p:cNvGrpSpPr>
              <p:nvPr/>
            </p:nvGrpSpPr>
            <p:grpSpPr bwMode="auto">
              <a:xfrm>
                <a:off x="1395" y="746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121" name="Rectangle 4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122" name="Rectangle 5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3123" name="Group 51"/>
            <p:cNvGrpSpPr>
              <a:grpSpLocks/>
            </p:cNvGrpSpPr>
            <p:nvPr/>
          </p:nvGrpSpPr>
          <p:grpSpPr bwMode="auto">
            <a:xfrm>
              <a:off x="3851920" y="5981344"/>
              <a:ext cx="1634144" cy="565848"/>
              <a:chOff x="1395" y="8541"/>
              <a:chExt cx="1080" cy="573"/>
            </a:xfrm>
            <a:solidFill>
              <a:srgbClr val="002060"/>
            </a:solidFill>
          </p:grpSpPr>
          <p:sp>
            <p:nvSpPr>
              <p:cNvPr id="3124" name="Rectangle 52"/>
              <p:cNvSpPr>
                <a:spLocks noChangeArrowheads="1"/>
              </p:cNvSpPr>
              <p:nvPr/>
            </p:nvSpPr>
            <p:spPr bwMode="auto">
              <a:xfrm>
                <a:off x="1395" y="878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grpSp>
            <p:nvGrpSpPr>
              <p:cNvPr id="3125" name="Group 53"/>
              <p:cNvGrpSpPr>
                <a:grpSpLocks/>
              </p:cNvGrpSpPr>
              <p:nvPr/>
            </p:nvGrpSpPr>
            <p:grpSpPr bwMode="auto">
              <a:xfrm>
                <a:off x="1395" y="854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126" name="Rectangle 54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127" name="Rectangle 55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3128" name="Group 56"/>
              <p:cNvGrpSpPr>
                <a:grpSpLocks/>
              </p:cNvGrpSpPr>
              <p:nvPr/>
            </p:nvGrpSpPr>
            <p:grpSpPr bwMode="auto">
              <a:xfrm>
                <a:off x="1395" y="8999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129" name="Rectangle 5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130" name="Rectangle 5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-36512" y="5971927"/>
              <a:ext cx="306526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err="1">
                  <a:solidFill>
                    <a:srgbClr val="FF0000"/>
                  </a:solidFill>
                </a:rPr>
                <a:t>Ciel</a:t>
              </a:r>
              <a:r>
                <a:rPr lang="en-US" sz="3300" b="1" dirty="0">
                  <a:solidFill>
                    <a:srgbClr val="FF0000"/>
                  </a:solidFill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</a:rPr>
                <a:t>Posterieur</a:t>
              </a:r>
              <a:endParaRPr lang="en-US" sz="33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18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83632" y="1052737"/>
            <a:ext cx="8092824" cy="4883623"/>
            <a:chOff x="417576" y="476672"/>
            <a:chExt cx="8092824" cy="651149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51920" y="476672"/>
              <a:ext cx="1634144" cy="565848"/>
              <a:chOff x="3289" y="9697"/>
              <a:chExt cx="1080" cy="900"/>
            </a:xfrm>
            <a:solidFill>
              <a:srgbClr val="002060"/>
            </a:solidFill>
          </p:grpSpPr>
          <p:sp>
            <p:nvSpPr>
              <p:cNvPr id="56" name="Rectangle 4"/>
              <p:cNvSpPr>
                <a:spLocks noChangeArrowheads="1"/>
              </p:cNvSpPr>
              <p:nvPr/>
            </p:nvSpPr>
            <p:spPr bwMode="auto">
              <a:xfrm>
                <a:off x="3289" y="969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3289" y="1005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3289" y="1041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851920" y="5527448"/>
              <a:ext cx="1634144" cy="565848"/>
              <a:chOff x="5809" y="8617"/>
              <a:chExt cx="1080" cy="900"/>
            </a:xfrm>
            <a:solidFill>
              <a:srgbClr val="002060"/>
            </a:solidFill>
          </p:grpSpPr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>
                <a:off x="5809" y="861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48" name="Group 11"/>
              <p:cNvGrpSpPr>
                <a:grpSpLocks/>
              </p:cNvGrpSpPr>
              <p:nvPr/>
            </p:nvGrpSpPr>
            <p:grpSpPr bwMode="auto">
              <a:xfrm>
                <a:off x="5809" y="897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52" name="Rectangle 12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53" name="Rectangle 13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49" name="Group 14"/>
              <p:cNvGrpSpPr>
                <a:grpSpLocks/>
              </p:cNvGrpSpPr>
              <p:nvPr/>
            </p:nvGrpSpPr>
            <p:grpSpPr bwMode="auto">
              <a:xfrm>
                <a:off x="5809" y="933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50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51" name="Rectangle 16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6084168" y="4149080"/>
              <a:ext cx="1634144" cy="533260"/>
              <a:chOff x="9135" y="8001"/>
              <a:chExt cx="1080" cy="540"/>
            </a:xfrm>
            <a:solidFill>
              <a:srgbClr val="002060"/>
            </a:solidFill>
          </p:grpSpPr>
          <p:grpSp>
            <p:nvGrpSpPr>
              <p:cNvPr id="40" name="Group 18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45" name="Rectangle 1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46" name="Rectangle 2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41" name="Group 21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43" name="Rectangle 22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44" name="Rectangle 23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42" name="Rectangle 24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857736" y="1628800"/>
              <a:ext cx="1634144" cy="533260"/>
              <a:chOff x="9135" y="10701"/>
              <a:chExt cx="1080" cy="540"/>
            </a:xfrm>
            <a:solidFill>
              <a:srgbClr val="002060"/>
            </a:solidFill>
          </p:grpSpPr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8" name="Rectangle 2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9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36" name="Rectangle 29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37" name="Rectangle 30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flipV="1">
              <a:off x="1929744" y="4221088"/>
              <a:ext cx="1634144" cy="533260"/>
              <a:chOff x="9135" y="8001"/>
              <a:chExt cx="1080" cy="540"/>
            </a:xfrm>
            <a:solidFill>
              <a:srgbClr val="002060"/>
            </a:solidFill>
          </p:grpSpPr>
          <p:grpSp>
            <p:nvGrpSpPr>
              <p:cNvPr id="28" name="Group 32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29" name="Group 35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1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2" name="Rectangle 3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 flipV="1">
              <a:off x="6012160" y="1628800"/>
              <a:ext cx="1634144" cy="533260"/>
              <a:chOff x="9135" y="10701"/>
              <a:chExt cx="1080" cy="540"/>
            </a:xfrm>
            <a:solidFill>
              <a:srgbClr val="002060"/>
            </a:solidFill>
          </p:grpSpPr>
          <p:grpSp>
            <p:nvGrpSpPr>
              <p:cNvPr id="23" name="Group 40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26" name="Rectangle 41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27" name="Rectangle 42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24" name="Rectangle 43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25" name="Rectangle 44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417576" y="2924944"/>
              <a:ext cx="1634144" cy="565848"/>
              <a:chOff x="1395" y="7248"/>
              <a:chExt cx="1080" cy="573"/>
            </a:xfrm>
            <a:solidFill>
              <a:srgbClr val="002060"/>
            </a:solidFill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1395" y="7248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" name="Rectangle 47"/>
              <p:cNvSpPr>
                <a:spLocks noChangeArrowheads="1"/>
              </p:cNvSpPr>
              <p:nvPr/>
            </p:nvSpPr>
            <p:spPr bwMode="auto">
              <a:xfrm>
                <a:off x="1395" y="770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grpSp>
            <p:nvGrpSpPr>
              <p:cNvPr id="20" name="Group 48"/>
              <p:cNvGrpSpPr>
                <a:grpSpLocks/>
              </p:cNvGrpSpPr>
              <p:nvPr/>
            </p:nvGrpSpPr>
            <p:grpSpPr bwMode="auto">
              <a:xfrm>
                <a:off x="1395" y="746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21" name="Rectangle 4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22" name="Rectangle 5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6876256" y="2924944"/>
              <a:ext cx="1634144" cy="565848"/>
              <a:chOff x="1395" y="8541"/>
              <a:chExt cx="1080" cy="573"/>
            </a:xfrm>
            <a:solidFill>
              <a:srgbClr val="002060"/>
            </a:solidFill>
          </p:grpSpPr>
          <p:sp>
            <p:nvSpPr>
              <p:cNvPr id="11" name="Rectangle 52"/>
              <p:cNvSpPr>
                <a:spLocks noChangeArrowheads="1"/>
              </p:cNvSpPr>
              <p:nvPr/>
            </p:nvSpPr>
            <p:spPr bwMode="auto">
              <a:xfrm>
                <a:off x="1395" y="878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grpSp>
            <p:nvGrpSpPr>
              <p:cNvPr id="12" name="Group 53"/>
              <p:cNvGrpSpPr>
                <a:grpSpLocks/>
              </p:cNvGrpSpPr>
              <p:nvPr/>
            </p:nvGrpSpPr>
            <p:grpSpPr bwMode="auto">
              <a:xfrm>
                <a:off x="1395" y="854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7" name="Rectangle 55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13" name="Group 56"/>
              <p:cNvGrpSpPr>
                <a:grpSpLocks/>
              </p:cNvGrpSpPr>
              <p:nvPr/>
            </p:nvGrpSpPr>
            <p:grpSpPr bwMode="auto">
              <a:xfrm>
                <a:off x="1395" y="8999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4" name="Rectangle 5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5" name="Rectangle 5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109800" y="6187951"/>
              <a:ext cx="297068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err="1">
                  <a:solidFill>
                    <a:srgbClr val="FF0000"/>
                  </a:solidFill>
                </a:rPr>
                <a:t>Ciel</a:t>
              </a:r>
              <a:r>
                <a:rPr lang="en-US" sz="3300" b="1" dirty="0">
                  <a:solidFill>
                    <a:srgbClr val="FF0000"/>
                  </a:solidFill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</a:rPr>
                <a:t>Anterieur</a:t>
              </a:r>
              <a:endParaRPr lang="en-US" sz="33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9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960839"/>
            <a:ext cx="6858000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fr-FR" sz="27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Les 8 points clés et les 8 trigrammes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Qian correspond à Gong 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sun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4 Rte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Gen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correspond à 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Nei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Guan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6MC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Xun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correspond à Lin Qi, 41VB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Zhen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correspond à Wai 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Guan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5TR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Li correspond à Lie Que, 7P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Kun correspond à Zhao Hai, 6R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Dui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correspond à Hou Xi, 3IG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Kan correspond à </a:t>
            </a:r>
            <a:r>
              <a:rPr lang="fr-FR" sz="3000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Shen</a:t>
            </a:r>
            <a:r>
              <a:rPr lang="fr-FR" sz="3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Mai, 62V.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3000" b="1" i="1" dirty="0">
                <a:solidFill>
                  <a:srgbClr val="0070C0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001014" y="108634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er 52"/>
          <p:cNvGrpSpPr/>
          <p:nvPr/>
        </p:nvGrpSpPr>
        <p:grpSpPr>
          <a:xfrm>
            <a:off x="880062" y="983585"/>
            <a:ext cx="7894968" cy="4815246"/>
            <a:chOff x="1173416" y="168427"/>
            <a:chExt cx="10526624" cy="6420327"/>
          </a:xfrm>
        </p:grpSpPr>
        <p:sp>
          <p:nvSpPr>
            <p:cNvPr id="2" name="Rectangle 1"/>
            <p:cNvSpPr/>
            <p:nvPr/>
          </p:nvSpPr>
          <p:spPr>
            <a:xfrm>
              <a:off x="1173416" y="248558"/>
              <a:ext cx="9144000" cy="6340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CHONG MAI, 4RP, et le Trigramme QIAN</a:t>
              </a:r>
              <a:r>
                <a:rPr lang="fr-FR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			 </a:t>
              </a:r>
              <a:endParaRPr lang="fr-FR" b="1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sz="2100" b="1" i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YIN </a:t>
              </a:r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QIAO MAI, 6Rn, et le Trigramme </a:t>
              </a:r>
              <a:r>
                <a:rPr lang="fr-FR" sz="2100" b="1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KUN</a:t>
              </a:r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 </a:t>
              </a:r>
              <a:r>
                <a:rPr lang="fr-FR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					</a:t>
              </a:r>
              <a:endParaRPr lang="fr-FR" b="1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sz="2100" b="1" i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YANG </a:t>
              </a:r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WEI MAI, 5TR, et le </a:t>
              </a:r>
              <a:r>
                <a:rPr lang="fr-FR" sz="2100" b="1" i="1" dirty="0" err="1">
                  <a:solidFill>
                    <a:srgbClr val="000090"/>
                  </a:solidFill>
                  <a:latin typeface="Times New Roman"/>
                  <a:cs typeface="Times New Roman"/>
                </a:rPr>
                <a:t>Trig</a:t>
              </a:r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. ZHEN</a:t>
              </a:r>
              <a:r>
                <a:rPr lang="fr-FR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	</a:t>
              </a:r>
            </a:p>
            <a:p>
              <a:endParaRPr lang="fr-FR" b="1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YIN WEI MAI, 6MC, et le Trigramme </a:t>
              </a:r>
              <a:r>
                <a:rPr lang="fr-FR" sz="2100" b="1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GEN</a:t>
              </a:r>
              <a:r>
                <a:rPr lang="fr-FR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	</a:t>
              </a:r>
            </a:p>
            <a:p>
              <a:r>
                <a:rPr lang="fr-FR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			</a:t>
              </a:r>
              <a:endParaRPr lang="en-GB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DU MAI, 3IG, et le Trigramme DUI	</a:t>
              </a:r>
              <a:r>
                <a:rPr lang="fr-FR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</a:t>
              </a:r>
              <a:endParaRPr lang="en-GB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		 </a:t>
              </a:r>
              <a:endParaRPr lang="en-GB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DAI MAI, 41VB, et le Trigramme </a:t>
              </a:r>
              <a:r>
                <a:rPr lang="fr-FR" sz="2100" b="1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XUN</a:t>
              </a:r>
              <a:r>
                <a:rPr lang="fr-FR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</a:t>
              </a:r>
              <a:endParaRPr lang="en-GB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		</a:t>
              </a:r>
              <a:endParaRPr lang="fr-FR" b="1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REN MAI, 7P, et le Trigramme LI</a:t>
              </a:r>
              <a:r>
                <a:rPr lang="fr-FR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</a:t>
              </a:r>
              <a:endParaRPr lang="en-GB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					</a:t>
              </a:r>
              <a:endParaRPr lang="en-GB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  <a:p>
              <a:r>
                <a:rPr lang="fr-FR" sz="2100" b="1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YANG QIAO MAI, 62V, et le Trigramme </a:t>
              </a:r>
              <a:r>
                <a:rPr lang="fr-FR" sz="2100" b="1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KAN</a:t>
              </a:r>
              <a:endParaRPr lang="en-GB" sz="2100" i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  <a:p>
              <a:r>
                <a:rPr lang="fr-FR" sz="900" dirty="0"/>
                <a:t>				 </a:t>
              </a:r>
              <a:endParaRPr lang="en-GB" sz="900" dirty="0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28429" y="168427"/>
              <a:ext cx="1453616" cy="603353"/>
              <a:chOff x="3289" y="9697"/>
              <a:chExt cx="1080" cy="900"/>
            </a:xfrm>
            <a:solidFill>
              <a:srgbClr val="002060"/>
            </a:solidFill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3289" y="969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3289" y="1005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289" y="1041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0245038" y="1048421"/>
              <a:ext cx="1453616" cy="603353"/>
              <a:chOff x="5809" y="8617"/>
              <a:chExt cx="1080" cy="900"/>
            </a:xfrm>
            <a:solidFill>
              <a:srgbClr val="FF6600"/>
            </a:solidFill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5809" y="861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5" name="Rectangle 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6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5809" y="897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5809" y="933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1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12" name="Rectangle 16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 flipV="1">
              <a:off x="8319133" y="1804816"/>
              <a:ext cx="1453616" cy="568606"/>
              <a:chOff x="9135" y="8001"/>
              <a:chExt cx="1080" cy="540"/>
            </a:xfrm>
            <a:solidFill>
              <a:srgbClr val="002060"/>
            </a:solidFill>
          </p:grpSpPr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2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2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19" name="Group 35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21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22" name="Rectangle 3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20" name="Rectangle 38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0245038" y="2632720"/>
              <a:ext cx="1453616" cy="568606"/>
              <a:chOff x="9135" y="8001"/>
              <a:chExt cx="1080" cy="540"/>
            </a:xfrm>
            <a:solidFill>
              <a:srgbClr val="FF6600"/>
            </a:solidFill>
          </p:grpSpPr>
          <p:grpSp>
            <p:nvGrpSpPr>
              <p:cNvPr id="26" name="Group 18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27" name="Group 21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29" name="Rectangle 22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0" name="Rectangle 23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33" name="Group 25"/>
            <p:cNvGrpSpPr>
              <a:grpSpLocks/>
            </p:cNvGrpSpPr>
            <p:nvPr/>
          </p:nvGrpSpPr>
          <p:grpSpPr bwMode="auto">
            <a:xfrm>
              <a:off x="8319133" y="3414230"/>
              <a:ext cx="1453616" cy="568606"/>
              <a:chOff x="9135" y="10701"/>
              <a:chExt cx="1080" cy="540"/>
            </a:xfrm>
            <a:solidFill>
              <a:srgbClr val="002060"/>
            </a:solidFill>
          </p:grpSpPr>
          <p:grpSp>
            <p:nvGrpSpPr>
              <p:cNvPr id="34" name="Group 26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7" name="Rectangle 2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38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8319133" y="4986692"/>
              <a:ext cx="1453616" cy="603353"/>
              <a:chOff x="1395" y="7248"/>
              <a:chExt cx="1080" cy="573"/>
            </a:xfrm>
            <a:solidFill>
              <a:srgbClr val="002060"/>
            </a:solidFill>
          </p:grpSpPr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1395" y="7248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41" name="Rectangle 47"/>
              <p:cNvSpPr>
                <a:spLocks noChangeArrowheads="1"/>
              </p:cNvSpPr>
              <p:nvPr/>
            </p:nvSpPr>
            <p:spPr bwMode="auto">
              <a:xfrm>
                <a:off x="1395" y="770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grpSp>
            <p:nvGrpSpPr>
              <p:cNvPr id="42" name="Group 48"/>
              <p:cNvGrpSpPr>
                <a:grpSpLocks/>
              </p:cNvGrpSpPr>
              <p:nvPr/>
            </p:nvGrpSpPr>
            <p:grpSpPr bwMode="auto">
              <a:xfrm>
                <a:off x="1395" y="746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43" name="Rectangle 4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44" name="Rectangle 5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45" name="Group 51"/>
            <p:cNvGrpSpPr>
              <a:grpSpLocks/>
            </p:cNvGrpSpPr>
            <p:nvPr/>
          </p:nvGrpSpPr>
          <p:grpSpPr bwMode="auto">
            <a:xfrm>
              <a:off x="10245038" y="5865974"/>
              <a:ext cx="1453616" cy="603353"/>
              <a:chOff x="1395" y="8541"/>
              <a:chExt cx="1080" cy="573"/>
            </a:xfrm>
            <a:solidFill>
              <a:srgbClr val="FF6600"/>
            </a:solidFill>
          </p:grpSpPr>
          <p:sp>
            <p:nvSpPr>
              <p:cNvPr id="46" name="Rectangle 52"/>
              <p:cNvSpPr>
                <a:spLocks noChangeArrowheads="1"/>
              </p:cNvSpPr>
              <p:nvPr/>
            </p:nvSpPr>
            <p:spPr bwMode="auto">
              <a:xfrm>
                <a:off x="1395" y="878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grpSp>
            <p:nvGrpSpPr>
              <p:cNvPr id="47" name="Group 53"/>
              <p:cNvGrpSpPr>
                <a:grpSpLocks/>
              </p:cNvGrpSpPr>
              <p:nvPr/>
            </p:nvGrpSpPr>
            <p:grpSpPr bwMode="auto">
              <a:xfrm>
                <a:off x="1395" y="854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51" name="Rectangle 54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52" name="Rectangle 55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grpSp>
            <p:nvGrpSpPr>
              <p:cNvPr id="48" name="Group 56"/>
              <p:cNvGrpSpPr>
                <a:grpSpLocks/>
              </p:cNvGrpSpPr>
              <p:nvPr/>
            </p:nvGrpSpPr>
            <p:grpSpPr bwMode="auto">
              <a:xfrm>
                <a:off x="1395" y="8999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49" name="Rectangle 5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50" name="Rectangle 5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55" name="Group 39"/>
            <p:cNvGrpSpPr>
              <a:grpSpLocks/>
            </p:cNvGrpSpPr>
            <p:nvPr/>
          </p:nvGrpSpPr>
          <p:grpSpPr bwMode="auto">
            <a:xfrm flipV="1">
              <a:off x="10317416" y="4104738"/>
              <a:ext cx="1382624" cy="576064"/>
              <a:chOff x="9135" y="10701"/>
              <a:chExt cx="1080" cy="540"/>
            </a:xfrm>
            <a:solidFill>
              <a:srgbClr val="FF6600"/>
            </a:solidFill>
          </p:grpSpPr>
          <p:grpSp>
            <p:nvGrpSpPr>
              <p:cNvPr id="56" name="Group 40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59" name="Rectangle 41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  <p:sp>
              <p:nvSpPr>
                <p:cNvPr id="60" name="Rectangle 42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/>
                </a:p>
              </p:txBody>
            </p:sp>
          </p:grpSp>
          <p:sp>
            <p:nvSpPr>
              <p:cNvPr id="57" name="Rectangle 43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8" name="Rectangle 44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8273" y="418510"/>
            <a:ext cx="7254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Yi </a:t>
            </a:r>
            <a:r>
              <a:rPr lang="fr-FR" sz="36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jing</a:t>
            </a:r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 le canon 					- 700</a:t>
            </a:r>
          </a:p>
          <a:p>
            <a:r>
              <a:rPr lang="fr-FR" sz="36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	les commentaires 	+100</a:t>
            </a:r>
            <a:r>
              <a:rPr lang="mr-IN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…</a:t>
            </a:r>
            <a:endParaRPr lang="fr-FR" sz="3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4271" y="2008926"/>
            <a:ext cx="817403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 </a:t>
            </a:r>
            <a:r>
              <a:rPr lang="fr-FR" sz="3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canon</a:t>
            </a:r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: 		64 figures </a:t>
            </a:r>
          </a:p>
          <a:p>
            <a:r>
              <a:rPr lang="fr-FR" sz="320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fr-FR" sz="32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			(6 traits = un hexagramme !)</a:t>
            </a:r>
          </a:p>
          <a:p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				64 textes et 386 petits textes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604271" y="4068768"/>
            <a:ext cx="79037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 </a:t>
            </a:r>
            <a:r>
              <a:rPr lang="fr-FR" sz="3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commentaires</a:t>
            </a:r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: les 10 Ailes. </a:t>
            </a:r>
          </a:p>
          <a:p>
            <a:r>
              <a:rPr lang="fr-FR" sz="3600" i="1" dirty="0">
                <a:solidFill>
                  <a:srgbClr val="0000FF"/>
                </a:solidFill>
                <a:latin typeface="Times New Roman"/>
                <a:ea typeface="Garamond" charset="0"/>
                <a:cs typeface="Times New Roman"/>
              </a:rPr>
              <a:t>	</a:t>
            </a:r>
            <a:r>
              <a:rPr lang="fr-FR" sz="3600" i="1" dirty="0" smtClean="0">
                <a:solidFill>
                  <a:srgbClr val="0000FF"/>
                </a:solidFill>
                <a:latin typeface="Times New Roman"/>
                <a:ea typeface="Garamond" charset="0"/>
                <a:cs typeface="Times New Roman"/>
              </a:rPr>
              <a:t>								</a:t>
            </a:r>
            <a:r>
              <a:rPr lang="is-IS" sz="3600" i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shi </a:t>
            </a:r>
            <a:r>
              <a:rPr lang="is-IS" sz="3600" i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yi</a:t>
            </a:r>
            <a:r>
              <a:rPr lang="is-IS" sz="3600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: </a:t>
            </a:r>
            <a:r>
              <a:rPr lang="fr-FR" sz="3600" dirty="0" err="1" smtClean="0"/>
              <a:t>十翼</a:t>
            </a:r>
            <a:endParaRPr lang="fr-FR" sz="3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Aile 8 = concerne trigrammes. </a:t>
            </a:r>
          </a:p>
          <a:p>
            <a:r>
              <a:rPr lang="fr-FR" sz="36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	11 Parties</a:t>
            </a:r>
            <a:r>
              <a:rPr lang="mr-IN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…</a:t>
            </a:r>
            <a:r>
              <a:rPr lang="fr-FR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en réalité : 9 + 2</a:t>
            </a:r>
            <a:r>
              <a:rPr lang="mr-IN" sz="3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…</a:t>
            </a:r>
            <a:endParaRPr lang="fr-FR" sz="3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568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érisation00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0" y="840519"/>
            <a:ext cx="7272809" cy="5143500"/>
          </a:xfrm>
          <a:prstGeom prst="rect">
            <a:avLst/>
          </a:prstGeom>
        </p:spPr>
      </p:pic>
      <p:grpSp>
        <p:nvGrpSpPr>
          <p:cNvPr id="27" name="Grouper 26"/>
          <p:cNvGrpSpPr/>
          <p:nvPr/>
        </p:nvGrpSpPr>
        <p:grpSpPr>
          <a:xfrm>
            <a:off x="7726896" y="1376772"/>
            <a:ext cx="1194882" cy="4104456"/>
            <a:chOff x="7726896" y="1376772"/>
            <a:chExt cx="1194882" cy="410445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740352" y="5211198"/>
              <a:ext cx="1165584" cy="270030"/>
              <a:chOff x="3289" y="9697"/>
              <a:chExt cx="1080" cy="900"/>
            </a:xfrm>
            <a:solidFill>
              <a:srgbClr val="000090"/>
            </a:solidFill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3289" y="969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3289" y="1005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289" y="10417"/>
                <a:ext cx="1080" cy="1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7740352" y="4671138"/>
              <a:ext cx="1181426" cy="270030"/>
              <a:chOff x="9135" y="10701"/>
              <a:chExt cx="1080" cy="540"/>
            </a:xfrm>
            <a:solidFill>
              <a:srgbClr val="000090"/>
            </a:solidFill>
          </p:grpSpPr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1" name="Rectangle 2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12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sp>
            <p:nvSpPr>
              <p:cNvPr id="9" name="Rectangle 29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  <p:sp>
            <p:nvSpPr>
              <p:cNvPr id="10" name="Rectangle 30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7740352" y="4023066"/>
              <a:ext cx="1152128" cy="324036"/>
              <a:chOff x="1395" y="7248"/>
              <a:chExt cx="1080" cy="573"/>
            </a:xfrm>
            <a:solidFill>
              <a:srgbClr val="000090"/>
            </a:solidFill>
          </p:grpSpPr>
          <p:sp>
            <p:nvSpPr>
              <p:cNvPr id="14" name="Rectangle 46"/>
              <p:cNvSpPr>
                <a:spLocks noChangeArrowheads="1"/>
              </p:cNvSpPr>
              <p:nvPr/>
            </p:nvSpPr>
            <p:spPr bwMode="auto">
              <a:xfrm>
                <a:off x="1395" y="7248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  <p:sp>
            <p:nvSpPr>
              <p:cNvPr id="15" name="Rectangle 47"/>
              <p:cNvSpPr>
                <a:spLocks noChangeArrowheads="1"/>
              </p:cNvSpPr>
              <p:nvPr/>
            </p:nvSpPr>
            <p:spPr bwMode="auto">
              <a:xfrm>
                <a:off x="1395" y="770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  <p:grpSp>
            <p:nvGrpSpPr>
              <p:cNvPr id="16" name="Group 48"/>
              <p:cNvGrpSpPr>
                <a:grpSpLocks/>
              </p:cNvGrpSpPr>
              <p:nvPr/>
            </p:nvGrpSpPr>
            <p:grpSpPr bwMode="auto">
              <a:xfrm>
                <a:off x="1395" y="746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18" name="Rectangle 5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 flipV="1">
              <a:off x="7726896" y="3483006"/>
              <a:ext cx="1165584" cy="270030"/>
              <a:chOff x="9135" y="8001"/>
              <a:chExt cx="1080" cy="540"/>
            </a:xfrm>
            <a:solidFill>
              <a:srgbClr val="000090"/>
            </a:solidFill>
          </p:grpSpPr>
          <p:grpSp>
            <p:nvGrpSpPr>
              <p:cNvPr id="20" name="Group 32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25" name="Rectangle 33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26" name="Rectangle 34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grpSp>
            <p:nvGrpSpPr>
              <p:cNvPr id="21" name="Group 35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23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24" name="Rectangle 3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sp>
            <p:nvSpPr>
              <p:cNvPr id="22" name="Rectangle 38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</p:grpSp>
        <p:grpSp>
          <p:nvGrpSpPr>
            <p:cNvPr id="33" name="Group 51"/>
            <p:cNvGrpSpPr>
              <a:grpSpLocks/>
            </p:cNvGrpSpPr>
            <p:nvPr/>
          </p:nvGrpSpPr>
          <p:grpSpPr bwMode="auto">
            <a:xfrm>
              <a:off x="7740352" y="2402886"/>
              <a:ext cx="1165584" cy="324036"/>
              <a:chOff x="1395" y="8541"/>
              <a:chExt cx="1080" cy="573"/>
            </a:xfrm>
            <a:solidFill>
              <a:srgbClr val="000090"/>
            </a:solidFill>
          </p:grpSpPr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1395" y="878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  <p:grpSp>
            <p:nvGrpSpPr>
              <p:cNvPr id="35" name="Group 53"/>
              <p:cNvGrpSpPr>
                <a:grpSpLocks/>
              </p:cNvGrpSpPr>
              <p:nvPr/>
            </p:nvGrpSpPr>
            <p:grpSpPr bwMode="auto">
              <a:xfrm>
                <a:off x="1395" y="854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9" name="Rectangle 54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40" name="Rectangle 55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grpSp>
            <p:nvGrpSpPr>
              <p:cNvPr id="36" name="Group 56"/>
              <p:cNvGrpSpPr>
                <a:grpSpLocks/>
              </p:cNvGrpSpPr>
              <p:nvPr/>
            </p:nvGrpSpPr>
            <p:grpSpPr bwMode="auto">
              <a:xfrm>
                <a:off x="1395" y="8999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37" name="Rectangle 5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38" name="Rectangle 5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</p:grpSp>
        <p:grpSp>
          <p:nvGrpSpPr>
            <p:cNvPr id="41" name="Group 31"/>
            <p:cNvGrpSpPr>
              <a:grpSpLocks/>
            </p:cNvGrpSpPr>
            <p:nvPr/>
          </p:nvGrpSpPr>
          <p:grpSpPr bwMode="auto">
            <a:xfrm>
              <a:off x="7726896" y="1862826"/>
              <a:ext cx="1165584" cy="270030"/>
              <a:chOff x="9135" y="8001"/>
              <a:chExt cx="1080" cy="540"/>
            </a:xfrm>
            <a:solidFill>
              <a:srgbClr val="000090"/>
            </a:solidFill>
          </p:grpSpPr>
          <p:grpSp>
            <p:nvGrpSpPr>
              <p:cNvPr id="42" name="Group 32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47" name="Rectangle 33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48" name="Rectangle 34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grpSp>
            <p:nvGrpSpPr>
              <p:cNvPr id="43" name="Group 35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45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46" name="Rectangle 3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</p:grpSp>
        <p:grpSp>
          <p:nvGrpSpPr>
            <p:cNvPr id="49" name="Group 25"/>
            <p:cNvGrpSpPr>
              <a:grpSpLocks/>
            </p:cNvGrpSpPr>
            <p:nvPr/>
          </p:nvGrpSpPr>
          <p:grpSpPr bwMode="auto">
            <a:xfrm flipV="1">
              <a:off x="7740352" y="2942946"/>
              <a:ext cx="1181426" cy="270030"/>
              <a:chOff x="9135" y="10701"/>
              <a:chExt cx="1080" cy="540"/>
            </a:xfrm>
            <a:solidFill>
              <a:srgbClr val="000090"/>
            </a:solidFill>
          </p:grpSpPr>
          <p:grpSp>
            <p:nvGrpSpPr>
              <p:cNvPr id="50" name="Group 26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53" name="Rectangle 2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54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sp>
            <p:nvSpPr>
              <p:cNvPr id="51" name="Rectangle 29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  <p:sp>
            <p:nvSpPr>
              <p:cNvPr id="52" name="Rectangle 30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srgbClr val="000000"/>
                  </a:solidFill>
                  <a:latin typeface="Candara"/>
                </a:endParaRPr>
              </a:p>
            </p:txBody>
          </p:sp>
        </p:grpSp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7740352" y="1376772"/>
              <a:ext cx="1152128" cy="270030"/>
              <a:chOff x="5809" y="8617"/>
              <a:chExt cx="1080" cy="900"/>
            </a:xfrm>
            <a:solidFill>
              <a:srgbClr val="000090"/>
            </a:solidFill>
          </p:grpSpPr>
          <p:grpSp>
            <p:nvGrpSpPr>
              <p:cNvPr id="56" name="Group 8"/>
              <p:cNvGrpSpPr>
                <a:grpSpLocks/>
              </p:cNvGrpSpPr>
              <p:nvPr/>
            </p:nvGrpSpPr>
            <p:grpSpPr bwMode="auto">
              <a:xfrm>
                <a:off x="5809" y="861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63" name="Rectangle 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64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grpSp>
            <p:nvGrpSpPr>
              <p:cNvPr id="57" name="Group 11"/>
              <p:cNvGrpSpPr>
                <a:grpSpLocks/>
              </p:cNvGrpSpPr>
              <p:nvPr/>
            </p:nvGrpSpPr>
            <p:grpSpPr bwMode="auto">
              <a:xfrm>
                <a:off x="5809" y="897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grpSp>
            <p:nvGrpSpPr>
              <p:cNvPr id="58" name="Group 14"/>
              <p:cNvGrpSpPr>
                <a:grpSpLocks/>
              </p:cNvGrpSpPr>
              <p:nvPr/>
            </p:nvGrpSpPr>
            <p:grpSpPr bwMode="auto">
              <a:xfrm>
                <a:off x="5809" y="933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59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60" name="Rectangle 16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er 193"/>
          <p:cNvGrpSpPr/>
          <p:nvPr/>
        </p:nvGrpSpPr>
        <p:grpSpPr>
          <a:xfrm>
            <a:off x="359916" y="1044554"/>
            <a:ext cx="7726823" cy="4110558"/>
            <a:chOff x="479869" y="249738"/>
            <a:chExt cx="10302431" cy="5480744"/>
          </a:xfrm>
        </p:grpSpPr>
        <p:grpSp>
          <p:nvGrpSpPr>
            <p:cNvPr id="101" name="Group 7"/>
            <p:cNvGrpSpPr>
              <a:grpSpLocks/>
            </p:cNvGrpSpPr>
            <p:nvPr/>
          </p:nvGrpSpPr>
          <p:grpSpPr bwMode="auto">
            <a:xfrm>
              <a:off x="5080000" y="4584700"/>
              <a:ext cx="1843980" cy="1128936"/>
              <a:chOff x="5809" y="8617"/>
              <a:chExt cx="1080" cy="900"/>
            </a:xfrm>
            <a:solidFill>
              <a:srgbClr val="000090"/>
            </a:solidFill>
          </p:grpSpPr>
          <p:grpSp>
            <p:nvGrpSpPr>
              <p:cNvPr id="102" name="Group 8"/>
              <p:cNvGrpSpPr>
                <a:grpSpLocks/>
              </p:cNvGrpSpPr>
              <p:nvPr/>
            </p:nvGrpSpPr>
            <p:grpSpPr bwMode="auto">
              <a:xfrm>
                <a:off x="5809" y="861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11"/>
              <p:cNvGrpSpPr>
                <a:grpSpLocks/>
              </p:cNvGrpSpPr>
              <p:nvPr/>
            </p:nvGrpSpPr>
            <p:grpSpPr bwMode="auto">
              <a:xfrm>
                <a:off x="5809" y="897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4" name="Group 14"/>
              <p:cNvGrpSpPr>
                <a:grpSpLocks/>
              </p:cNvGrpSpPr>
              <p:nvPr/>
            </p:nvGrpSpPr>
            <p:grpSpPr bwMode="auto">
              <a:xfrm>
                <a:off x="5809" y="933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05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Rectangle 16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</p:grpSp>
        <p:cxnSp>
          <p:nvCxnSpPr>
            <p:cNvPr id="112" name="Connecteur droit avec flèche 111"/>
            <p:cNvCxnSpPr/>
            <p:nvPr/>
          </p:nvCxnSpPr>
          <p:spPr>
            <a:xfrm flipH="1">
              <a:off x="2349500" y="4912087"/>
              <a:ext cx="2423170" cy="7338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avec flèche 112"/>
            <p:cNvCxnSpPr/>
            <p:nvPr/>
          </p:nvCxnSpPr>
          <p:spPr>
            <a:xfrm flipV="1">
              <a:off x="7188200" y="5036274"/>
              <a:ext cx="1905000" cy="6631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14"/>
            <p:cNvCxnSpPr/>
            <p:nvPr/>
          </p:nvCxnSpPr>
          <p:spPr>
            <a:xfrm flipV="1">
              <a:off x="7037065" y="3619500"/>
              <a:ext cx="1103635" cy="6096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/>
            <p:nvPr/>
          </p:nvCxnSpPr>
          <p:spPr>
            <a:xfrm flipH="1" flipV="1">
              <a:off x="3365500" y="3922896"/>
              <a:ext cx="1560835" cy="40499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avec flèche 118"/>
            <p:cNvCxnSpPr/>
            <p:nvPr/>
          </p:nvCxnSpPr>
          <p:spPr>
            <a:xfrm flipV="1">
              <a:off x="6579182" y="2425700"/>
              <a:ext cx="1383718" cy="166653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/>
            <p:nvPr/>
          </p:nvCxnSpPr>
          <p:spPr>
            <a:xfrm flipH="1" flipV="1">
              <a:off x="3213100" y="2425700"/>
              <a:ext cx="2049203" cy="19021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/>
            <p:nvPr/>
          </p:nvCxnSpPr>
          <p:spPr>
            <a:xfrm flipV="1">
              <a:off x="5936388" y="1409700"/>
              <a:ext cx="807894" cy="29181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H="1" flipV="1">
              <a:off x="4432300" y="1409700"/>
              <a:ext cx="1232617" cy="291818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3"/>
            <p:cNvGrpSpPr>
              <a:grpSpLocks/>
            </p:cNvGrpSpPr>
            <p:nvPr/>
          </p:nvGrpSpPr>
          <p:grpSpPr bwMode="auto">
            <a:xfrm>
              <a:off x="3479799" y="249739"/>
              <a:ext cx="1332235" cy="1016000"/>
              <a:chOff x="3289" y="9697"/>
              <a:chExt cx="1080" cy="900"/>
            </a:xfrm>
            <a:solidFill>
              <a:srgbClr val="000090"/>
            </a:solidFill>
          </p:grpSpPr>
          <p:sp>
            <p:nvSpPr>
              <p:cNvPr id="139" name="Rectangle 4"/>
              <p:cNvSpPr>
                <a:spLocks noChangeArrowheads="1"/>
              </p:cNvSpPr>
              <p:nvPr/>
            </p:nvSpPr>
            <p:spPr bwMode="auto">
              <a:xfrm>
                <a:off x="3289" y="9697"/>
                <a:ext cx="10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Rectangle 5"/>
              <p:cNvSpPr>
                <a:spLocks noChangeArrowheads="1"/>
              </p:cNvSpPr>
              <p:nvPr/>
            </p:nvSpPr>
            <p:spPr bwMode="auto">
              <a:xfrm>
                <a:off x="3289" y="10057"/>
                <a:ext cx="10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Rectangle 6"/>
              <p:cNvSpPr>
                <a:spLocks noChangeArrowheads="1"/>
              </p:cNvSpPr>
              <p:nvPr/>
            </p:nvSpPr>
            <p:spPr bwMode="auto">
              <a:xfrm>
                <a:off x="3289" y="10417"/>
                <a:ext cx="10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2" name="Group 7"/>
            <p:cNvGrpSpPr>
              <a:grpSpLocks/>
            </p:cNvGrpSpPr>
            <p:nvPr/>
          </p:nvGrpSpPr>
          <p:grpSpPr bwMode="auto">
            <a:xfrm>
              <a:off x="6266210" y="249738"/>
              <a:ext cx="1404590" cy="1054141"/>
              <a:chOff x="5809" y="8617"/>
              <a:chExt cx="1080" cy="900"/>
            </a:xfrm>
            <a:solidFill>
              <a:srgbClr val="000090"/>
            </a:solidFill>
          </p:grpSpPr>
          <p:grpSp>
            <p:nvGrpSpPr>
              <p:cNvPr id="143" name="Group 8"/>
              <p:cNvGrpSpPr>
                <a:grpSpLocks/>
              </p:cNvGrpSpPr>
              <p:nvPr/>
            </p:nvGrpSpPr>
            <p:grpSpPr bwMode="auto">
              <a:xfrm>
                <a:off x="5809" y="861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5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Rectangle 15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" name="Group 11"/>
              <p:cNvGrpSpPr>
                <a:grpSpLocks/>
              </p:cNvGrpSpPr>
              <p:nvPr/>
            </p:nvGrpSpPr>
            <p:grpSpPr bwMode="auto">
              <a:xfrm>
                <a:off x="5809" y="897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48" name="Rectangle 14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" name="Group 14"/>
              <p:cNvGrpSpPr>
                <a:grpSpLocks/>
              </p:cNvGrpSpPr>
              <p:nvPr/>
            </p:nvGrpSpPr>
            <p:grpSpPr bwMode="auto">
              <a:xfrm>
                <a:off x="5809" y="9337"/>
                <a:ext cx="1080" cy="180"/>
                <a:chOff x="3937" y="10597"/>
                <a:chExt cx="1080" cy="180"/>
              </a:xfrm>
              <a:grpFill/>
            </p:grpSpPr>
            <p:sp>
              <p:nvSpPr>
                <p:cNvPr id="146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Rectangle 16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52" name="Group 25"/>
            <p:cNvGrpSpPr>
              <a:grpSpLocks/>
            </p:cNvGrpSpPr>
            <p:nvPr/>
          </p:nvGrpSpPr>
          <p:grpSpPr bwMode="auto">
            <a:xfrm>
              <a:off x="8140700" y="1514376"/>
              <a:ext cx="1504978" cy="911324"/>
              <a:chOff x="9135" y="10701"/>
              <a:chExt cx="1080" cy="540"/>
            </a:xfrm>
            <a:solidFill>
              <a:srgbClr val="000090"/>
            </a:solidFill>
          </p:grpSpPr>
          <p:grpSp>
            <p:nvGrpSpPr>
              <p:cNvPr id="153" name="Group 26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4" name="Rectangle 29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tangle 30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8" name="Group 25"/>
            <p:cNvGrpSpPr>
              <a:grpSpLocks/>
            </p:cNvGrpSpPr>
            <p:nvPr/>
          </p:nvGrpSpPr>
          <p:grpSpPr bwMode="auto">
            <a:xfrm rot="10800000">
              <a:off x="1476042" y="1486530"/>
              <a:ext cx="1504978" cy="911324"/>
              <a:chOff x="9135" y="10701"/>
              <a:chExt cx="1080" cy="540"/>
            </a:xfrm>
            <a:solidFill>
              <a:srgbClr val="000090"/>
            </a:solidFill>
          </p:grpSpPr>
          <p:grpSp>
            <p:nvGrpSpPr>
              <p:cNvPr id="159" name="Group 26"/>
              <p:cNvGrpSpPr>
                <a:grpSpLocks/>
              </p:cNvGrpSpPr>
              <p:nvPr/>
            </p:nvGrpSpPr>
            <p:grpSpPr bwMode="auto">
              <a:xfrm>
                <a:off x="9135" y="1070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0" name="Rectangle 29"/>
              <p:cNvSpPr>
                <a:spLocks noChangeArrowheads="1"/>
              </p:cNvSpPr>
              <p:nvPr/>
            </p:nvSpPr>
            <p:spPr bwMode="auto">
              <a:xfrm>
                <a:off x="9135" y="10897"/>
                <a:ext cx="1080" cy="11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Rectangle 30"/>
              <p:cNvSpPr>
                <a:spLocks noChangeArrowheads="1"/>
              </p:cNvSpPr>
              <p:nvPr/>
            </p:nvSpPr>
            <p:spPr bwMode="auto">
              <a:xfrm>
                <a:off x="9135" y="11126"/>
                <a:ext cx="1080" cy="11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4" name="Group 31"/>
            <p:cNvGrpSpPr>
              <a:grpSpLocks/>
            </p:cNvGrpSpPr>
            <p:nvPr/>
          </p:nvGrpSpPr>
          <p:grpSpPr bwMode="auto">
            <a:xfrm>
              <a:off x="8391529" y="2950641"/>
              <a:ext cx="1437580" cy="852306"/>
              <a:chOff x="9135" y="8001"/>
              <a:chExt cx="1080" cy="540"/>
            </a:xfrm>
            <a:solidFill>
              <a:srgbClr val="000090"/>
            </a:solidFill>
          </p:grpSpPr>
          <p:grpSp>
            <p:nvGrpSpPr>
              <p:cNvPr id="165" name="Group 32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70" name="Rectangle 33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Rectangle 34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6" name="Group 35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68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Rectangle 3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7" name="Rectangle 38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2" name="Group 31"/>
            <p:cNvGrpSpPr>
              <a:grpSpLocks/>
            </p:cNvGrpSpPr>
            <p:nvPr/>
          </p:nvGrpSpPr>
          <p:grpSpPr bwMode="auto">
            <a:xfrm rot="10800000">
              <a:off x="1562791" y="3193347"/>
              <a:ext cx="1437580" cy="852306"/>
              <a:chOff x="9135" y="8001"/>
              <a:chExt cx="1080" cy="540"/>
            </a:xfrm>
            <a:solidFill>
              <a:srgbClr val="000090"/>
            </a:solidFill>
          </p:grpSpPr>
          <p:grpSp>
            <p:nvGrpSpPr>
              <p:cNvPr id="173" name="Group 32"/>
              <p:cNvGrpSpPr>
                <a:grpSpLocks/>
              </p:cNvGrpSpPr>
              <p:nvPr/>
            </p:nvGrpSpPr>
            <p:grpSpPr bwMode="auto">
              <a:xfrm>
                <a:off x="9135" y="8197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78" name="Rectangle 33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Rectangle 34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4" name="Group 35"/>
              <p:cNvGrpSpPr>
                <a:grpSpLocks/>
              </p:cNvGrpSpPr>
              <p:nvPr/>
            </p:nvGrpSpPr>
            <p:grpSpPr bwMode="auto">
              <a:xfrm>
                <a:off x="9135" y="8426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76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Rectangle 37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5" name="Rectangle 38"/>
              <p:cNvSpPr>
                <a:spLocks noChangeArrowheads="1"/>
              </p:cNvSpPr>
              <p:nvPr/>
            </p:nvSpPr>
            <p:spPr bwMode="auto">
              <a:xfrm>
                <a:off x="9135" y="8001"/>
                <a:ext cx="1080" cy="1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0" name="Group 45"/>
            <p:cNvGrpSpPr>
              <a:grpSpLocks/>
            </p:cNvGrpSpPr>
            <p:nvPr/>
          </p:nvGrpSpPr>
          <p:grpSpPr bwMode="auto">
            <a:xfrm>
              <a:off x="9394848" y="4374338"/>
              <a:ext cx="1387452" cy="910310"/>
              <a:chOff x="1395" y="7248"/>
              <a:chExt cx="1080" cy="573"/>
            </a:xfrm>
            <a:solidFill>
              <a:srgbClr val="000090"/>
            </a:solidFill>
          </p:grpSpPr>
          <p:sp>
            <p:nvSpPr>
              <p:cNvPr id="181" name="Rectangle 46"/>
              <p:cNvSpPr>
                <a:spLocks noChangeArrowheads="1"/>
              </p:cNvSpPr>
              <p:nvPr/>
            </p:nvSpPr>
            <p:spPr bwMode="auto">
              <a:xfrm>
                <a:off x="1395" y="7248"/>
                <a:ext cx="1080" cy="115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Rectangle 47"/>
              <p:cNvSpPr>
                <a:spLocks noChangeArrowheads="1"/>
              </p:cNvSpPr>
              <p:nvPr/>
            </p:nvSpPr>
            <p:spPr bwMode="auto">
              <a:xfrm>
                <a:off x="1395" y="7706"/>
                <a:ext cx="1080" cy="115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3" name="Group 48"/>
              <p:cNvGrpSpPr>
                <a:grpSpLocks/>
              </p:cNvGrpSpPr>
              <p:nvPr/>
            </p:nvGrpSpPr>
            <p:grpSpPr bwMode="auto">
              <a:xfrm>
                <a:off x="1395" y="746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84" name="Rectangle 49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Rectangle 50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86" name="Group 51"/>
            <p:cNvGrpSpPr>
              <a:grpSpLocks/>
            </p:cNvGrpSpPr>
            <p:nvPr/>
          </p:nvGrpSpPr>
          <p:grpSpPr bwMode="auto">
            <a:xfrm>
              <a:off x="479869" y="4793640"/>
              <a:ext cx="1492548" cy="936842"/>
              <a:chOff x="1395" y="8541"/>
              <a:chExt cx="1080" cy="573"/>
            </a:xfrm>
            <a:solidFill>
              <a:srgbClr val="000090"/>
            </a:solidFill>
          </p:grpSpPr>
          <p:sp>
            <p:nvSpPr>
              <p:cNvPr id="187" name="Rectangle 52"/>
              <p:cNvSpPr>
                <a:spLocks noChangeArrowheads="1"/>
              </p:cNvSpPr>
              <p:nvPr/>
            </p:nvSpPr>
            <p:spPr bwMode="auto">
              <a:xfrm>
                <a:off x="1395" y="8786"/>
                <a:ext cx="1080" cy="115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8" name="Group 53"/>
              <p:cNvGrpSpPr>
                <a:grpSpLocks/>
              </p:cNvGrpSpPr>
              <p:nvPr/>
            </p:nvGrpSpPr>
            <p:grpSpPr bwMode="auto">
              <a:xfrm>
                <a:off x="1395" y="8541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92" name="Rectangle 54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Rectangle 55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1395" y="8999"/>
                <a:ext cx="1080" cy="115"/>
                <a:chOff x="3937" y="10597"/>
                <a:chExt cx="1080" cy="180"/>
              </a:xfrm>
              <a:grpFill/>
            </p:grpSpPr>
            <p:sp>
              <p:nvSpPr>
                <p:cNvPr id="190" name="Rectangle 57"/>
                <p:cNvSpPr>
                  <a:spLocks noChangeArrowheads="1"/>
                </p:cNvSpPr>
                <p:nvPr/>
              </p:nvSpPr>
              <p:spPr bwMode="auto">
                <a:xfrm>
                  <a:off x="3937" y="10597"/>
                  <a:ext cx="360" cy="18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Rectangle 58"/>
                <p:cNvSpPr>
                  <a:spLocks noChangeArrowheads="1"/>
                </p:cNvSpPr>
                <p:nvPr/>
              </p:nvSpPr>
              <p:spPr bwMode="auto">
                <a:xfrm>
                  <a:off x="4657" y="10597"/>
                  <a:ext cx="360" cy="180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00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962150"/>
            <a:ext cx="77089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9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érisation0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9" y="33574"/>
            <a:ext cx="4691268" cy="67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3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7572" y="1110343"/>
            <a:ext cx="78021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Les 8 </a:t>
            </a:r>
            <a:r>
              <a:rPr lang="fr-FR" sz="4800" dirty="0" err="1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Hexas</a:t>
            </a:r>
            <a:r>
              <a:rPr lang="fr-FR" sz="48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r>
              <a:rPr lang="fr-FR" sz="48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	</a:t>
            </a:r>
            <a:r>
              <a:rPr lang="fr-FR" sz="48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				Extraordinaires</a:t>
            </a:r>
            <a:r>
              <a:rPr lang="mr-IN" sz="48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…</a:t>
            </a:r>
            <a:endParaRPr lang="fr-FR" sz="48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801914"/>
            <a:ext cx="8561141" cy="49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57" y="132443"/>
            <a:ext cx="2597634" cy="29917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6" y="132443"/>
            <a:ext cx="4018643" cy="35320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581283"/>
            <a:ext cx="3369129" cy="30934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9600" y="4365171"/>
            <a:ext cx="42017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Les 8 </a:t>
            </a:r>
            <a:r>
              <a:rPr lang="fr-FR" sz="2800" dirty="0" err="1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Hexas</a:t>
            </a:r>
            <a:r>
              <a:rPr lang="fr-FR" sz="28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r>
              <a:rPr lang="fr-FR" sz="28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	</a:t>
            </a:r>
            <a:r>
              <a:rPr lang="fr-FR" sz="28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	Extraordinaires</a:t>
            </a:r>
            <a:r>
              <a:rPr lang="mr-IN" sz="28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…</a:t>
            </a:r>
            <a:endParaRPr lang="fr-FR" sz="2800" dirty="0" smtClean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奇八卦</a:t>
            </a:r>
            <a:endParaRPr lang="fr-FR" sz="4800" b="1" dirty="0" smtClean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					</a:t>
            </a:r>
            <a:r>
              <a:rPr lang="fr-FR" sz="2000" i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Qi </a:t>
            </a:r>
            <a:r>
              <a:rPr lang="fr-FR" sz="2000" i="1" dirty="0" err="1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ba</a:t>
            </a:r>
            <a:r>
              <a:rPr lang="fr-FR" sz="2000" i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fr-FR" sz="2000" i="1" dirty="0" err="1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gua</a:t>
            </a:r>
            <a:endParaRPr lang="fr-FR" sz="2000" i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06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25286" y="2057400"/>
            <a:ext cx="7340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Les 8 Méridiens </a:t>
            </a:r>
          </a:p>
          <a:p>
            <a:r>
              <a:rPr lang="fr-FR" sz="48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				Extraordinaires</a:t>
            </a:r>
            <a:r>
              <a:rPr lang="mr-IN" sz="48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…</a:t>
            </a:r>
            <a:endParaRPr lang="fr-FR" sz="4800" dirty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0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4492" y="564034"/>
            <a:ext cx="715675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Aile 8 des commentaires</a:t>
            </a:r>
            <a:r>
              <a:rPr lang="fr-FR" sz="2400" dirty="0" smtClean="0">
                <a:solidFill>
                  <a:srgbClr val="000090"/>
                </a:solidFill>
              </a:rPr>
              <a:t> </a:t>
            </a:r>
            <a:endParaRPr lang="fr-FR" dirty="0" smtClean="0">
              <a:solidFill>
                <a:srgbClr val="000090"/>
              </a:solidFill>
            </a:endParaRPr>
          </a:p>
          <a:p>
            <a:r>
              <a:rPr lang="fr-FR" sz="2800" dirty="0" smtClean="0">
                <a:solidFill>
                  <a:srgbClr val="000090"/>
                </a:solidFill>
              </a:rPr>
              <a:t>Appelée : </a:t>
            </a:r>
          </a:p>
          <a:p>
            <a:r>
              <a:rPr lang="fr-FR" sz="2800" dirty="0" smtClean="0">
                <a:solidFill>
                  <a:srgbClr val="000090"/>
                </a:solidFill>
              </a:rPr>
              <a:t>     </a:t>
            </a:r>
            <a:r>
              <a:rPr lang="fr-FR" sz="4000" dirty="0" err="1" smtClean="0">
                <a:solidFill>
                  <a:srgbClr val="000090"/>
                </a:solidFill>
              </a:rPr>
              <a:t>Shuo</a:t>
            </a:r>
            <a:r>
              <a:rPr lang="fr-FR" sz="4000" dirty="0" smtClean="0">
                <a:solidFill>
                  <a:srgbClr val="000090"/>
                </a:solidFill>
              </a:rPr>
              <a:t> </a:t>
            </a:r>
            <a:r>
              <a:rPr lang="fr-FR" sz="4000" dirty="0" err="1" smtClean="0">
                <a:solidFill>
                  <a:srgbClr val="000090"/>
                </a:solidFill>
              </a:rPr>
              <a:t>Gua</a:t>
            </a:r>
            <a:r>
              <a:rPr lang="fr-FR" sz="4000" dirty="0" smtClean="0">
                <a:solidFill>
                  <a:srgbClr val="000090"/>
                </a:solidFill>
              </a:rPr>
              <a:t> </a:t>
            </a:r>
            <a:r>
              <a:rPr lang="fr-FR" sz="4000" dirty="0" err="1">
                <a:solidFill>
                  <a:srgbClr val="000090"/>
                </a:solidFill>
              </a:rPr>
              <a:t>Z</a:t>
            </a:r>
            <a:r>
              <a:rPr lang="fr-FR" sz="4000" dirty="0" err="1" smtClean="0">
                <a:solidFill>
                  <a:srgbClr val="000090"/>
                </a:solidFill>
              </a:rPr>
              <a:t>huan</a:t>
            </a:r>
            <a:r>
              <a:rPr lang="fr-FR" sz="4000" dirty="0" smtClean="0">
                <a:solidFill>
                  <a:srgbClr val="000090"/>
                </a:solidFill>
              </a:rPr>
              <a:t> :</a:t>
            </a:r>
            <a:r>
              <a:rPr lang="fr-FR" sz="2800" dirty="0" smtClean="0">
                <a:solidFill>
                  <a:srgbClr val="000090"/>
                </a:solidFill>
              </a:rPr>
              <a:t> </a:t>
            </a:r>
            <a:r>
              <a:rPr lang="zh-TW" altLang="en-US" sz="5400" dirty="0" smtClean="0">
                <a:solidFill>
                  <a:srgbClr val="000090"/>
                </a:solidFill>
              </a:rPr>
              <a:t>說卦</a:t>
            </a:r>
            <a:r>
              <a:rPr lang="zh-TW" altLang="en-US" sz="5400" dirty="0">
                <a:solidFill>
                  <a:srgbClr val="000090"/>
                </a:solidFill>
                <a:latin typeface="+mj-lt"/>
                <a:cs typeface="新細明體"/>
              </a:rPr>
              <a:t>傳</a:t>
            </a:r>
            <a:r>
              <a:rPr lang="fr-FR" sz="4800" dirty="0">
                <a:solidFill>
                  <a:srgbClr val="000090"/>
                </a:solidFill>
              </a:rPr>
              <a:t> </a:t>
            </a:r>
            <a:r>
              <a:rPr lang="fr-FR" sz="2800" dirty="0" smtClean="0">
                <a:solidFill>
                  <a:srgbClr val="000090"/>
                </a:solidFill>
              </a:rPr>
              <a:t>. </a:t>
            </a:r>
            <a:endParaRPr lang="fr-FR" sz="2800" dirty="0">
              <a:solidFill>
                <a:srgbClr val="00009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2462" y="4125206"/>
            <a:ext cx="83022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TW" sz="4000" dirty="0" smtClean="0">
                <a:solidFill>
                  <a:srgbClr val="000090"/>
                </a:solidFill>
              </a:rPr>
              <a:t>					</a:t>
            </a:r>
            <a:r>
              <a:rPr lang="zh-TW" altLang="en-US" sz="6000" dirty="0" smtClean="0"/>
              <a:t>說卦</a:t>
            </a:r>
            <a:endParaRPr lang="fr-FR" altLang="zh-TW" sz="4000" dirty="0" smtClean="0"/>
          </a:p>
          <a:p>
            <a:r>
              <a:rPr lang="fr-FR" sz="4000" dirty="0" smtClean="0">
                <a:solidFill>
                  <a:srgbClr val="000090"/>
                </a:solidFill>
              </a:rPr>
              <a:t>Traduit par : </a:t>
            </a:r>
            <a:r>
              <a:rPr lang="fr-FR" sz="4000" b="1" dirty="0" smtClean="0">
                <a:solidFill>
                  <a:srgbClr val="000090"/>
                </a:solidFill>
              </a:rPr>
              <a:t>Débat sur les structures</a:t>
            </a:r>
            <a:endParaRPr lang="fr-FR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7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832" y="0"/>
            <a:ext cx="84954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sz="8000" dirty="0" smtClean="0">
                <a:solidFill>
                  <a:srgbClr val="000090"/>
                </a:solidFill>
                <a:latin typeface="Calisto MT"/>
              </a:rPr>
              <a:t>				</a:t>
            </a:r>
            <a:r>
              <a:rPr lang="zh-TW" altLang="en-US" sz="8000" dirty="0" smtClean="0">
                <a:solidFill>
                  <a:srgbClr val="000090"/>
                </a:solidFill>
                <a:latin typeface="Calisto MT"/>
              </a:rPr>
              <a:t>卦</a:t>
            </a:r>
            <a:endParaRPr lang="fr-FR" altLang="zh-TW" sz="8000" dirty="0" smtClean="0">
              <a:solidFill>
                <a:srgbClr val="000090"/>
              </a:solidFill>
              <a:latin typeface="Calisto MT"/>
            </a:endParaRPr>
          </a:p>
          <a:p>
            <a:r>
              <a:rPr lang="fr-FR" sz="5400" dirty="0" smtClean="0">
                <a:solidFill>
                  <a:srgbClr val="000090"/>
                </a:solidFill>
                <a:latin typeface="Calisto MT"/>
              </a:rPr>
              <a:t>				</a:t>
            </a:r>
            <a:r>
              <a:rPr lang="fr-FR" sz="5400" dirty="0" err="1" smtClean="0">
                <a:solidFill>
                  <a:srgbClr val="000090"/>
                </a:solidFill>
                <a:latin typeface="Calisto MT"/>
              </a:rPr>
              <a:t>Gua</a:t>
            </a:r>
            <a:r>
              <a:rPr lang="fr-FR" sz="6000" dirty="0" smtClean="0">
                <a:solidFill>
                  <a:srgbClr val="000090"/>
                </a:solidFill>
                <a:latin typeface="Calisto MT"/>
              </a:rPr>
              <a:t>  </a:t>
            </a:r>
            <a:endParaRPr lang="fr-FR" sz="3600" dirty="0" smtClean="0">
              <a:solidFill>
                <a:srgbClr val="000090"/>
              </a:solidFill>
              <a:latin typeface="Calisto MT"/>
            </a:endParaRPr>
          </a:p>
          <a:p>
            <a:r>
              <a:rPr lang="fr-FR" sz="3200" dirty="0" smtClean="0">
                <a:solidFill>
                  <a:srgbClr val="000090"/>
                </a:solidFill>
                <a:latin typeface="Calisto MT"/>
              </a:rPr>
              <a:t>Ensemble empilé, en lien avec la divination</a:t>
            </a:r>
          </a:p>
          <a:p>
            <a:r>
              <a:rPr lang="fr-FR" sz="3600" dirty="0">
                <a:solidFill>
                  <a:srgbClr val="000090"/>
                </a:solidFill>
                <a:latin typeface="Calisto MT"/>
              </a:rPr>
              <a:t>b</a:t>
            </a:r>
            <a:r>
              <a:rPr lang="fr-FR" sz="3600" dirty="0" smtClean="0">
                <a:solidFill>
                  <a:srgbClr val="000090"/>
                </a:solidFill>
                <a:latin typeface="Calisto MT"/>
              </a:rPr>
              <a:t>u :</a:t>
            </a:r>
            <a:r>
              <a:rPr lang="zh-TW" altLang="en-US" sz="4800" b="1" dirty="0" smtClean="0">
                <a:solidFill>
                  <a:srgbClr val="000090"/>
                </a:solidFill>
                <a:latin typeface="Calisto MT"/>
              </a:rPr>
              <a:t>卜</a:t>
            </a:r>
            <a:endParaRPr lang="fr-FR" altLang="zh-TW" sz="4800" b="1" dirty="0" smtClean="0">
              <a:solidFill>
                <a:srgbClr val="000090"/>
              </a:solidFill>
              <a:latin typeface="Calisto MT"/>
            </a:endParaRPr>
          </a:p>
          <a:p>
            <a:r>
              <a:rPr lang="fr-FR" sz="3600" dirty="0" smtClean="0">
                <a:solidFill>
                  <a:srgbClr val="000090"/>
                </a:solidFill>
                <a:latin typeface="Calisto MT"/>
              </a:rPr>
              <a:t> </a:t>
            </a:r>
            <a:r>
              <a:rPr lang="fr-FR" sz="3200" dirty="0" smtClean="0">
                <a:solidFill>
                  <a:srgbClr val="000090"/>
                </a:solidFill>
                <a:latin typeface="Calisto MT"/>
              </a:rPr>
              <a:t>la traduction est donc : </a:t>
            </a:r>
            <a:endParaRPr lang="fr-FR" sz="3600" dirty="0" smtClean="0">
              <a:solidFill>
                <a:srgbClr val="000090"/>
              </a:solidFill>
              <a:latin typeface="Calisto MT"/>
            </a:endParaRPr>
          </a:p>
          <a:p>
            <a:r>
              <a:rPr lang="fr-FR" sz="3200" dirty="0" smtClean="0">
                <a:solidFill>
                  <a:srgbClr val="000090"/>
                </a:solidFill>
                <a:latin typeface="Calisto MT"/>
              </a:rPr>
              <a:t>- Soit : trigrammes quand Ba </a:t>
            </a:r>
            <a:r>
              <a:rPr lang="fr-FR" sz="3200" dirty="0" err="1" smtClean="0">
                <a:solidFill>
                  <a:srgbClr val="000090"/>
                </a:solidFill>
                <a:latin typeface="Calisto MT"/>
              </a:rPr>
              <a:t>gua</a:t>
            </a:r>
            <a:r>
              <a:rPr lang="fr-FR" sz="3200" dirty="0" smtClean="0">
                <a:solidFill>
                  <a:srgbClr val="000090"/>
                </a:solidFill>
                <a:latin typeface="Calisto MT"/>
              </a:rPr>
              <a:t>  </a:t>
            </a:r>
            <a:r>
              <a:rPr lang="zh-TW" altLang="en-US" sz="4400" b="1" dirty="0" smtClean="0">
                <a:solidFill>
                  <a:prstClr val="black"/>
                </a:solidFill>
                <a:latin typeface="Calisto MT"/>
              </a:rPr>
              <a:t>八卦</a:t>
            </a:r>
            <a:r>
              <a:rPr lang="fr-FR" sz="4400" b="1" dirty="0" smtClean="0">
                <a:solidFill>
                  <a:prstClr val="black"/>
                </a:solidFill>
                <a:latin typeface="Calisto MT"/>
              </a:rPr>
              <a:t> </a:t>
            </a:r>
          </a:p>
          <a:p>
            <a:endParaRPr lang="fr-FR" sz="3600" dirty="0" smtClean="0">
              <a:solidFill>
                <a:srgbClr val="000090"/>
              </a:solidFill>
              <a:latin typeface="Calisto MT"/>
            </a:endParaRPr>
          </a:p>
          <a:p>
            <a:r>
              <a:rPr lang="fr-FR" sz="3200" dirty="0" smtClean="0">
                <a:solidFill>
                  <a:srgbClr val="000090"/>
                </a:solidFill>
                <a:latin typeface="Calisto MT"/>
              </a:rPr>
              <a:t>- </a:t>
            </a:r>
            <a:r>
              <a:rPr lang="fr-FR" sz="3200" dirty="0">
                <a:solidFill>
                  <a:srgbClr val="000090"/>
                </a:solidFill>
                <a:latin typeface="Calisto MT"/>
              </a:rPr>
              <a:t>Soit : </a:t>
            </a:r>
            <a:r>
              <a:rPr lang="fr-FR" sz="3200" dirty="0" smtClean="0">
                <a:solidFill>
                  <a:srgbClr val="000090"/>
                </a:solidFill>
                <a:latin typeface="Calisto MT"/>
              </a:rPr>
              <a:t>hexagrammes, </a:t>
            </a:r>
            <a:r>
              <a:rPr lang="fr-FR" sz="3200" dirty="0">
                <a:solidFill>
                  <a:srgbClr val="000090"/>
                </a:solidFill>
                <a:latin typeface="Calisto MT"/>
              </a:rPr>
              <a:t>quand seul ou avec 64</a:t>
            </a:r>
          </a:p>
          <a:p>
            <a:r>
              <a:rPr lang="fr-FR" sz="4000" b="1" dirty="0" smtClean="0">
                <a:solidFill>
                  <a:srgbClr val="000090"/>
                </a:solidFill>
                <a:latin typeface="Calisto MT"/>
              </a:rPr>
              <a:t>		</a:t>
            </a:r>
            <a:r>
              <a:rPr lang="zh-TW" altLang="en-US" sz="4000" dirty="0">
                <a:solidFill>
                  <a:prstClr val="black"/>
                </a:solidFill>
                <a:latin typeface="Calisto MT"/>
              </a:rPr>
              <a:t>卦</a:t>
            </a:r>
            <a:r>
              <a:rPr lang="fr-FR" sz="4000" b="1" dirty="0" smtClean="0">
                <a:solidFill>
                  <a:srgbClr val="000090"/>
                </a:solidFill>
                <a:latin typeface="Calisto MT"/>
              </a:rPr>
              <a:t>	  </a:t>
            </a:r>
            <a:r>
              <a:rPr lang="fr-FR" sz="3200" dirty="0" smtClean="0">
                <a:solidFill>
                  <a:srgbClr val="000090"/>
                </a:solidFill>
                <a:latin typeface="Calisto MT"/>
              </a:rPr>
              <a:t>ou bien</a:t>
            </a:r>
            <a:r>
              <a:rPr lang="fr-FR" sz="4000" b="1" dirty="0" smtClean="0">
                <a:solidFill>
                  <a:srgbClr val="000090"/>
                </a:solidFill>
                <a:latin typeface="Calisto MT"/>
              </a:rPr>
              <a:t>	</a:t>
            </a:r>
            <a:r>
              <a:rPr lang="fr-FR" sz="4000" dirty="0" smtClean="0">
                <a:solidFill>
                  <a:prstClr val="black"/>
                </a:solidFill>
                <a:latin typeface="Calisto MT"/>
              </a:rPr>
              <a:t>   </a:t>
            </a:r>
            <a:r>
              <a:rPr lang="zh-TW" altLang="en-US" sz="4000" dirty="0" smtClean="0">
                <a:solidFill>
                  <a:prstClr val="black"/>
                </a:solidFill>
                <a:latin typeface="Calisto MT"/>
              </a:rPr>
              <a:t>六十四卦</a:t>
            </a:r>
            <a:endParaRPr lang="fr-FR" sz="4000" dirty="0">
              <a:solidFill>
                <a:prstClr val="black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34522"/>
            <a:ext cx="9144000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 smtClean="0">
                <a:solidFill>
                  <a:srgbClr val="000090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	Le Yi possède le faîte suprême </a:t>
            </a:r>
            <a:r>
              <a:rPr lang="en-US" sz="4000" dirty="0" smtClean="0">
                <a:solidFill>
                  <a:srgbClr val="00009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4000" dirty="0">
                <a:solidFill>
                  <a:srgbClr val="00009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4000" dirty="0" smtClean="0">
                <a:solidFill>
                  <a:srgbClr val="00009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易有大極</a:t>
            </a:r>
            <a:endParaRPr lang="fr-FR" sz="4000" dirty="0" smtClean="0">
              <a:solidFill>
                <a:srgbClr val="000090"/>
              </a:solidFill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dirty="0" smtClean="0">
                <a:solidFill>
                  <a:srgbClr val="000090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    Ainsi il engendre les deux modèles  			</a:t>
            </a:r>
            <a:r>
              <a:rPr lang="en-US" sz="4000" dirty="0" smtClean="0">
                <a:solidFill>
                  <a:srgbClr val="00009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是生兩儀</a:t>
            </a:r>
            <a:endParaRPr lang="fr-FR" altLang="zh-CN" sz="4000" dirty="0" smtClean="0">
              <a:solidFill>
                <a:srgbClr val="000090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3600" dirty="0" smtClean="0">
                <a:solidFill>
                  <a:srgbClr val="00009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Les 2 modèles engendrent les 4 aspects		</a:t>
            </a:r>
            <a:r>
              <a:rPr lang="fr-FR" altLang="zh-CN" sz="4000" dirty="0" smtClean="0">
                <a:solidFill>
                  <a:srgbClr val="00009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zh-CN" altLang="fr-FR" sz="4000" dirty="0" smtClean="0">
                <a:solidFill>
                  <a:srgbClr val="00009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兩儀生</a:t>
            </a:r>
            <a:r>
              <a:rPr lang="zh-CN" altLang="fr-FR" sz="4000" b="1" dirty="0" smtClean="0">
                <a:solidFill>
                  <a:srgbClr val="00009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四象</a:t>
            </a:r>
            <a:r>
              <a:rPr lang="fr-FR" altLang="zh-CN" sz="4000" dirty="0" smtClean="0">
                <a:solidFill>
                  <a:srgbClr val="00009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sz="3600" dirty="0" smtClean="0">
                <a:solidFill>
                  <a:srgbClr val="000090"/>
                </a:solidFill>
                <a:latin typeface="Arial"/>
                <a:ea typeface="新細明體"/>
                <a:cs typeface="Arial"/>
              </a:rPr>
              <a:t>Les 4 aspects engendrent les 8 trigrammes 						</a:t>
            </a:r>
            <a:r>
              <a:rPr lang="zh-TW" altLang="en-US" sz="4000" dirty="0" smtClean="0">
                <a:solidFill>
                  <a:srgbClr val="000090"/>
                </a:solidFill>
                <a:latin typeface="Arial"/>
                <a:ea typeface="新細明體"/>
                <a:cs typeface="Arial"/>
              </a:rPr>
              <a:t>四</a:t>
            </a:r>
            <a:r>
              <a:rPr lang="zh-TW" altLang="en-US" sz="4000" dirty="0">
                <a:solidFill>
                  <a:srgbClr val="000090"/>
                </a:solidFill>
                <a:latin typeface="Arial"/>
                <a:ea typeface="新細明體"/>
                <a:cs typeface="Arial"/>
              </a:rPr>
              <a:t>象生八卦</a:t>
            </a:r>
            <a:r>
              <a:rPr lang="fr-FR" sz="4000" dirty="0">
                <a:solidFill>
                  <a:srgbClr val="000090"/>
                </a:solidFill>
                <a:latin typeface="Candara"/>
              </a:rPr>
              <a:t> </a:t>
            </a:r>
            <a:r>
              <a:rPr lang="fr-FR" altLang="zh-CN" sz="4000" dirty="0" smtClean="0">
                <a:solidFill>
                  <a:srgbClr val="002060"/>
                </a:solidFill>
                <a:latin typeface="Arial" pitchFamily="34" charset="0"/>
                <a:ea typeface="宋体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4000" dirty="0">
                <a:solidFill>
                  <a:srgbClr val="002060"/>
                </a:solidFill>
                <a:latin typeface="Arial" pitchFamily="34" charset="0"/>
                <a:ea typeface="宋体"/>
              </a:rPr>
              <a:t>	</a:t>
            </a:r>
            <a:r>
              <a:rPr lang="fr-FR" altLang="zh-CN" sz="4000" dirty="0" smtClean="0">
                <a:solidFill>
                  <a:srgbClr val="002060"/>
                </a:solidFill>
                <a:latin typeface="Arial" pitchFamily="34" charset="0"/>
                <a:ea typeface="宋体"/>
              </a:rPr>
              <a:t>		</a:t>
            </a:r>
            <a:r>
              <a:rPr lang="fr-FR" altLang="zh-CN" sz="2800" dirty="0" smtClean="0">
                <a:solidFill>
                  <a:srgbClr val="002060"/>
                </a:solidFill>
                <a:latin typeface="Arial" pitchFamily="34" charset="0"/>
                <a:ea typeface="宋体"/>
              </a:rPr>
              <a:t>										Aile 5, partie 11</a:t>
            </a:r>
            <a:endParaRPr lang="fr-FR" altLang="zh-CN" sz="4000" dirty="0" smtClean="0">
              <a:solidFill>
                <a:srgbClr val="002060"/>
              </a:solidFill>
              <a:latin typeface="Arial" pitchFamily="34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622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0000">
                    <a:lumMod val="50000"/>
                    <a:lumOff val="50000"/>
                  </a:srgbClr>
                </a:solidFill>
                <a:latin typeface="Candara"/>
              </a:rPr>
              <a:pPr/>
              <a:t>6</a:t>
            </a:fld>
            <a:endParaRPr lang="fr-BE">
              <a:solidFill>
                <a:srgbClr val="000000">
                  <a:lumMod val="50000"/>
                  <a:lumOff val="50000"/>
                </a:srgbClr>
              </a:solidFill>
              <a:latin typeface="Candara"/>
            </a:endParaRPr>
          </a:p>
        </p:txBody>
      </p:sp>
      <p:grpSp>
        <p:nvGrpSpPr>
          <p:cNvPr id="7" name="Groupe 7"/>
          <p:cNvGrpSpPr/>
          <p:nvPr/>
        </p:nvGrpSpPr>
        <p:grpSpPr>
          <a:xfrm>
            <a:off x="467544" y="260648"/>
            <a:ext cx="5544616" cy="3046988"/>
            <a:chOff x="467544" y="260648"/>
            <a:chExt cx="5544616" cy="3046988"/>
          </a:xfrm>
        </p:grpSpPr>
        <p:sp>
          <p:nvSpPr>
            <p:cNvPr id="3" name="Rectangle 2"/>
            <p:cNvSpPr/>
            <p:nvPr/>
          </p:nvSpPr>
          <p:spPr>
            <a:xfrm>
              <a:off x="467544" y="260648"/>
              <a:ext cx="554461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zh-CN" sz="3200" b="1" i="1" dirty="0" smtClean="0">
                  <a:solidFill>
                    <a:srgbClr val="00206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les deux modèles </a:t>
              </a:r>
              <a:r>
                <a:rPr lang="fr-FR" altLang="zh-CN" sz="3200" i="1" dirty="0" smtClean="0">
                  <a:solidFill>
                    <a:srgbClr val="00206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:  </a:t>
              </a:r>
              <a:r>
                <a:rPr lang="zh-CN" altLang="fr-FR" sz="3200" dirty="0" smtClean="0">
                  <a:solidFill>
                    <a:srgbClr val="00206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兩儀</a:t>
              </a:r>
              <a:endParaRPr lang="fr-FR" altLang="zh-CN" sz="3200" dirty="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zh-CN" sz="3200" dirty="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zh-CN" sz="3200" dirty="0" smtClean="0">
                  <a:solidFill>
                    <a:srgbClr val="00206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	</a:t>
              </a:r>
              <a:r>
                <a:rPr lang="fr-FR" altLang="zh-CN" sz="3200" b="1" dirty="0" smtClean="0">
                  <a:solidFill>
                    <a:srgbClr val="FF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la Terre (Yin)  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zh-CN" sz="32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zh-CN" sz="3200" b="1" dirty="0" smtClean="0">
                  <a:solidFill>
                    <a:srgbClr val="FF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	le Ciel (Yang) 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zh-CN" sz="3200" dirty="0" smtClean="0">
                  <a:solidFill>
                    <a:srgbClr val="002060"/>
                  </a:solidFill>
                  <a:latin typeface="Arial" pitchFamily="34" charset="0"/>
                  <a:ea typeface="宋体"/>
                  <a:cs typeface="Arial" pitchFamily="34" charset="0"/>
                </a:rPr>
                <a:t>	</a:t>
              </a:r>
              <a:endParaRPr lang="zh-CN" altLang="fr-FR" sz="3200" dirty="0" smtClean="0">
                <a:solidFill>
                  <a:srgbClr val="002060"/>
                </a:solidFill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grpSp>
          <p:nvGrpSpPr>
            <p:cNvPr id="8" name="Groupe 6"/>
            <p:cNvGrpSpPr/>
            <p:nvPr/>
          </p:nvGrpSpPr>
          <p:grpSpPr>
            <a:xfrm>
              <a:off x="4412743" y="1397527"/>
              <a:ext cx="1584175" cy="303281"/>
              <a:chOff x="2540534" y="3311245"/>
              <a:chExt cx="1584175" cy="303281"/>
            </a:xfrm>
          </p:grpSpPr>
          <p:sp>
            <p:nvSpPr>
              <p:cNvPr id="4" name="Rectangle 11"/>
              <p:cNvSpPr>
                <a:spLocks noChangeArrowheads="1"/>
              </p:cNvSpPr>
              <p:nvPr/>
            </p:nvSpPr>
            <p:spPr bwMode="auto">
              <a:xfrm>
                <a:off x="2540534" y="3311245"/>
                <a:ext cx="630070" cy="30328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00"/>
                  </a:solidFill>
                  <a:latin typeface="Candara"/>
                </a:endParaRPr>
              </a:p>
            </p:txBody>
          </p:sp>
          <p:sp>
            <p:nvSpPr>
              <p:cNvPr id="5" name="Rectangle 12"/>
              <p:cNvSpPr>
                <a:spLocks noChangeArrowheads="1"/>
              </p:cNvSpPr>
              <p:nvPr/>
            </p:nvSpPr>
            <p:spPr bwMode="auto">
              <a:xfrm>
                <a:off x="3494639" y="3311245"/>
                <a:ext cx="630070" cy="30328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00"/>
                  </a:solidFill>
                  <a:latin typeface="Candara"/>
                </a:endParaRPr>
              </a:p>
            </p:txBody>
          </p:sp>
        </p:grp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4470468" y="2301144"/>
              <a:ext cx="1512167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3568" y="3060265"/>
            <a:ext cx="6102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3200" b="1" i="1" dirty="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les quatre aspects </a:t>
            </a:r>
            <a:r>
              <a:rPr lang="fr-FR" altLang="zh-CN" sz="3200" i="1" dirty="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  </a:t>
            </a:r>
            <a:r>
              <a:rPr lang="zh-CN" altLang="fr-FR" sz="3200" dirty="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四象</a:t>
            </a:r>
            <a:r>
              <a:rPr lang="fr-FR" altLang="zh-CN" sz="3200" dirty="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endParaRPr lang="fr-FR" sz="3200" dirty="0">
              <a:solidFill>
                <a:srgbClr val="000000"/>
              </a:solidFill>
              <a:latin typeface="Candara"/>
            </a:endParaRPr>
          </a:p>
        </p:txBody>
      </p:sp>
      <p:grpSp>
        <p:nvGrpSpPr>
          <p:cNvPr id="9" name="Groupe 25"/>
          <p:cNvGrpSpPr/>
          <p:nvPr/>
        </p:nvGrpSpPr>
        <p:grpSpPr>
          <a:xfrm>
            <a:off x="251528" y="4149080"/>
            <a:ext cx="1512167" cy="792088"/>
            <a:chOff x="755576" y="4149080"/>
            <a:chExt cx="1512167" cy="792088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755576" y="4637887"/>
              <a:ext cx="1512167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55576" y="4149080"/>
              <a:ext cx="1512167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</p:grpSp>
      <p:grpSp>
        <p:nvGrpSpPr>
          <p:cNvPr id="23" name="Groupe 24"/>
          <p:cNvGrpSpPr/>
          <p:nvPr/>
        </p:nvGrpSpPr>
        <p:grpSpPr>
          <a:xfrm>
            <a:off x="2555785" y="4133831"/>
            <a:ext cx="1584175" cy="822586"/>
            <a:chOff x="2843808" y="4133831"/>
            <a:chExt cx="1584175" cy="822586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843808" y="4133831"/>
              <a:ext cx="630070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797913" y="4133831"/>
              <a:ext cx="630070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843808" y="4653136"/>
              <a:ext cx="630070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797913" y="4653136"/>
              <a:ext cx="630070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308313" y="4133847"/>
            <a:ext cx="1512167" cy="807337"/>
            <a:chOff x="4788025" y="4149080"/>
            <a:chExt cx="1512167" cy="807337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788025" y="4149080"/>
              <a:ext cx="1512167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788025" y="4653136"/>
              <a:ext cx="630070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5652121" y="4653136"/>
              <a:ext cx="630070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</p:grpSp>
      <p:grpSp>
        <p:nvGrpSpPr>
          <p:cNvPr id="25" name="Groupe 22"/>
          <p:cNvGrpSpPr/>
          <p:nvPr/>
        </p:nvGrpSpPr>
        <p:grpSpPr>
          <a:xfrm>
            <a:off x="4932049" y="4133847"/>
            <a:ext cx="1512167" cy="807337"/>
            <a:chOff x="7308305" y="4149080"/>
            <a:chExt cx="1512167" cy="80733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308305" y="4653136"/>
              <a:ext cx="1512167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7326306" y="4149080"/>
              <a:ext cx="630070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8190402" y="4149080"/>
              <a:ext cx="630070" cy="30328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Canda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74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8603" y="2517976"/>
            <a:ext cx="8286809" cy="4223392"/>
            <a:chOff x="428596" y="2517976"/>
            <a:chExt cx="8286808" cy="4223392"/>
          </a:xfrm>
        </p:grpSpPr>
        <p:grpSp>
          <p:nvGrpSpPr>
            <p:cNvPr id="62" name="Groupe 61"/>
            <p:cNvGrpSpPr/>
            <p:nvPr/>
          </p:nvGrpSpPr>
          <p:grpSpPr>
            <a:xfrm>
              <a:off x="428596" y="2517976"/>
              <a:ext cx="8286808" cy="3143272"/>
              <a:chOff x="571472" y="500042"/>
              <a:chExt cx="4929222" cy="1000132"/>
            </a:xfrm>
          </p:grpSpPr>
          <p:grpSp>
            <p:nvGrpSpPr>
              <p:cNvPr id="61" name="Groupe 60"/>
              <p:cNvGrpSpPr/>
              <p:nvPr/>
            </p:nvGrpSpPr>
            <p:grpSpPr>
              <a:xfrm>
                <a:off x="571472" y="500042"/>
                <a:ext cx="4857784" cy="363943"/>
                <a:chOff x="571472" y="500042"/>
                <a:chExt cx="4857784" cy="363943"/>
              </a:xfrm>
            </p:grpSpPr>
            <p:grpSp>
              <p:nvGrpSpPr>
                <p:cNvPr id="2051" name="Group 3"/>
                <p:cNvGrpSpPr>
                  <a:grpSpLocks/>
                </p:cNvGrpSpPr>
                <p:nvPr/>
              </p:nvGrpSpPr>
              <p:grpSpPr bwMode="auto">
                <a:xfrm>
                  <a:off x="571472" y="500042"/>
                  <a:ext cx="685800" cy="363943"/>
                  <a:chOff x="3289" y="9697"/>
                  <a:chExt cx="1080" cy="900"/>
                </a:xfrm>
              </p:grpSpPr>
              <p:sp>
                <p:nvSpPr>
                  <p:cNvPr id="205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9697"/>
                    <a:ext cx="1080" cy="18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  <p:sp>
                <p:nvSpPr>
                  <p:cNvPr id="205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10057"/>
                    <a:ext cx="1080" cy="18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  <p:sp>
                <p:nvSpPr>
                  <p:cNvPr id="205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10417"/>
                    <a:ext cx="1080" cy="180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</p:grpSp>
            <p:grpSp>
              <p:nvGrpSpPr>
                <p:cNvPr id="2055" name="Group 7"/>
                <p:cNvGrpSpPr>
                  <a:grpSpLocks/>
                </p:cNvGrpSpPr>
                <p:nvPr/>
              </p:nvGrpSpPr>
              <p:grpSpPr bwMode="auto">
                <a:xfrm>
                  <a:off x="3428992" y="500042"/>
                  <a:ext cx="685800" cy="363943"/>
                  <a:chOff x="5809" y="8617"/>
                  <a:chExt cx="1080" cy="900"/>
                </a:xfrm>
              </p:grpSpPr>
              <p:grpSp>
                <p:nvGrpSpPr>
                  <p:cNvPr id="205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809" y="8617"/>
                    <a:ext cx="1080" cy="180"/>
                    <a:chOff x="3937" y="10597"/>
                    <a:chExt cx="1080" cy="180"/>
                  </a:xfrm>
                </p:grpSpPr>
                <p:sp>
                  <p:nvSpPr>
                    <p:cNvPr id="2057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grpSp>
                <p:nvGrpSpPr>
                  <p:cNvPr id="205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5809" y="8977"/>
                    <a:ext cx="1080" cy="180"/>
                    <a:chOff x="3937" y="10597"/>
                    <a:chExt cx="1080" cy="180"/>
                  </a:xfrm>
                </p:grpSpPr>
                <p:sp>
                  <p:nvSpPr>
                    <p:cNvPr id="2060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61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grpSp>
                <p:nvGrpSpPr>
                  <p:cNvPr id="206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5809" y="9337"/>
                    <a:ext cx="1080" cy="180"/>
                    <a:chOff x="3937" y="10597"/>
                    <a:chExt cx="1080" cy="180"/>
                  </a:xfrm>
                </p:grpSpPr>
                <p:sp>
                  <p:nvSpPr>
                    <p:cNvPr id="206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6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</p:grpSp>
            <p:grpSp>
              <p:nvGrpSpPr>
                <p:cNvPr id="2079" name="Group 31"/>
                <p:cNvGrpSpPr>
                  <a:grpSpLocks/>
                </p:cNvGrpSpPr>
                <p:nvPr/>
              </p:nvGrpSpPr>
              <p:grpSpPr bwMode="auto">
                <a:xfrm flipV="1">
                  <a:off x="4743456" y="500042"/>
                  <a:ext cx="685800" cy="342982"/>
                  <a:chOff x="9135" y="8001"/>
                  <a:chExt cx="1080" cy="540"/>
                </a:xfrm>
              </p:grpSpPr>
              <p:grpSp>
                <p:nvGrpSpPr>
                  <p:cNvPr id="208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9135" y="8197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081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82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9135" y="8426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084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85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sp>
                <p:nvSpPr>
                  <p:cNvPr id="208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9135" y="8001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</p:grpSp>
            <p:grpSp>
              <p:nvGrpSpPr>
                <p:cNvPr id="2087" name="Group 39"/>
                <p:cNvGrpSpPr>
                  <a:grpSpLocks/>
                </p:cNvGrpSpPr>
                <p:nvPr/>
              </p:nvGrpSpPr>
              <p:grpSpPr bwMode="auto">
                <a:xfrm flipV="1">
                  <a:off x="1743060" y="500042"/>
                  <a:ext cx="685800" cy="342982"/>
                  <a:chOff x="9135" y="10701"/>
                  <a:chExt cx="1080" cy="540"/>
                </a:xfrm>
              </p:grpSpPr>
              <p:grpSp>
                <p:nvGrpSpPr>
                  <p:cNvPr id="208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9135" y="10701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08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9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sp>
                <p:nvSpPr>
                  <p:cNvPr id="209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9135" y="10897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  <p:sp>
                <p:nvSpPr>
                  <p:cNvPr id="209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9135" y="11126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</p:grpSp>
          </p:grpSp>
          <p:grpSp>
            <p:nvGrpSpPr>
              <p:cNvPr id="60" name="Groupe 59"/>
              <p:cNvGrpSpPr/>
              <p:nvPr/>
            </p:nvGrpSpPr>
            <p:grpSpPr>
              <a:xfrm>
                <a:off x="571472" y="1129478"/>
                <a:ext cx="4929222" cy="370696"/>
                <a:chOff x="571472" y="1779173"/>
                <a:chExt cx="4929222" cy="370696"/>
              </a:xfrm>
            </p:grpSpPr>
            <p:grpSp>
              <p:nvGrpSpPr>
                <p:cNvPr id="2065" name="Group 17"/>
                <p:cNvGrpSpPr>
                  <a:grpSpLocks/>
                </p:cNvGrpSpPr>
                <p:nvPr/>
              </p:nvGrpSpPr>
              <p:grpSpPr bwMode="auto">
                <a:xfrm>
                  <a:off x="1814498" y="1785926"/>
                  <a:ext cx="685800" cy="342982"/>
                  <a:chOff x="9135" y="8001"/>
                  <a:chExt cx="1080" cy="540"/>
                </a:xfrm>
              </p:grpSpPr>
              <p:grpSp>
                <p:nvGrpSpPr>
                  <p:cNvPr id="206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9135" y="8197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0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9135" y="8426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070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71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sp>
                <p:nvSpPr>
                  <p:cNvPr id="207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9135" y="8001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</p:grpSp>
            <p:grpSp>
              <p:nvGrpSpPr>
                <p:cNvPr id="2073" name="Group 25"/>
                <p:cNvGrpSpPr>
                  <a:grpSpLocks/>
                </p:cNvGrpSpPr>
                <p:nvPr/>
              </p:nvGrpSpPr>
              <p:grpSpPr bwMode="auto">
                <a:xfrm>
                  <a:off x="3428992" y="1785926"/>
                  <a:ext cx="685800" cy="342982"/>
                  <a:chOff x="9135" y="10701"/>
                  <a:chExt cx="1080" cy="540"/>
                </a:xfrm>
              </p:grpSpPr>
              <p:grpSp>
                <p:nvGrpSpPr>
                  <p:cNvPr id="2074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9135" y="10701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075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76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sp>
                <p:nvSpPr>
                  <p:cNvPr id="20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135" y="10897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  <p:sp>
                <p:nvSpPr>
                  <p:cNvPr id="20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9135" y="11126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</p:grpSp>
            <p:grpSp>
              <p:nvGrpSpPr>
                <p:cNvPr id="2093" name="Group 45"/>
                <p:cNvGrpSpPr>
                  <a:grpSpLocks/>
                </p:cNvGrpSpPr>
                <p:nvPr/>
              </p:nvGrpSpPr>
              <p:grpSpPr bwMode="auto">
                <a:xfrm>
                  <a:off x="571472" y="1785926"/>
                  <a:ext cx="685800" cy="363943"/>
                  <a:chOff x="1395" y="7248"/>
                  <a:chExt cx="1080" cy="573"/>
                </a:xfrm>
              </p:grpSpPr>
              <p:sp>
                <p:nvSpPr>
                  <p:cNvPr id="209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7248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  <p:sp>
                <p:nvSpPr>
                  <p:cNvPr id="209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7706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  <p:grpSp>
                <p:nvGrpSpPr>
                  <p:cNvPr id="209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395" y="7461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097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098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</p:grpSp>
            <p:grpSp>
              <p:nvGrpSpPr>
                <p:cNvPr id="2099" name="Group 51"/>
                <p:cNvGrpSpPr>
                  <a:grpSpLocks/>
                </p:cNvGrpSpPr>
                <p:nvPr/>
              </p:nvGrpSpPr>
              <p:grpSpPr bwMode="auto">
                <a:xfrm>
                  <a:off x="4814894" y="1779173"/>
                  <a:ext cx="685800" cy="363943"/>
                  <a:chOff x="1395" y="8541"/>
                  <a:chExt cx="1080" cy="573"/>
                </a:xfrm>
              </p:grpSpPr>
              <p:sp>
                <p:nvSpPr>
                  <p:cNvPr id="210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8786"/>
                    <a:ext cx="1080" cy="115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andara"/>
                    </a:endParaRPr>
                  </a:p>
                </p:txBody>
              </p:sp>
              <p:grpSp>
                <p:nvGrpSpPr>
                  <p:cNvPr id="210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395" y="8541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102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103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  <p:grpSp>
                <p:nvGrpSpPr>
                  <p:cNvPr id="210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395" y="8999"/>
                    <a:ext cx="1080" cy="115"/>
                    <a:chOff x="3937" y="10597"/>
                    <a:chExt cx="1080" cy="180"/>
                  </a:xfrm>
                </p:grpSpPr>
                <p:sp>
                  <p:nvSpPr>
                    <p:cNvPr id="2105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  <p:sp>
                  <p:nvSpPr>
                    <p:cNvPr id="210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7" y="10597"/>
                      <a:ext cx="360" cy="1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>
                        <a:solidFill>
                          <a:srgbClr val="000000"/>
                        </a:solidFill>
                        <a:latin typeface="Candara"/>
                      </a:endParaRPr>
                    </a:p>
                  </p:txBody>
                </p:sp>
              </p:grpSp>
            </p:grpSp>
          </p:grpSp>
        </p:grpSp>
        <p:sp>
          <p:nvSpPr>
            <p:cNvPr id="63" name="ZoneTexte 62"/>
            <p:cNvSpPr txBox="1"/>
            <p:nvPr/>
          </p:nvSpPr>
          <p:spPr>
            <a:xfrm>
              <a:off x="1331640" y="5725705"/>
              <a:ext cx="7368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0" b="1" i="1" dirty="0" smtClean="0">
                  <a:solidFill>
                    <a:srgbClr val="000000"/>
                  </a:solidFill>
                  <a:latin typeface="Candara"/>
                </a:rPr>
                <a:t>Les 8 Trigrammes</a:t>
              </a:r>
              <a:r>
                <a:rPr lang="zh-TW" altLang="en-US" sz="6000" b="1" dirty="0">
                  <a:solidFill>
                    <a:srgbClr val="000090"/>
                  </a:solidFill>
                  <a:latin typeface="Arial"/>
                  <a:ea typeface="新細明體"/>
                  <a:cs typeface="Arial"/>
                </a:rPr>
                <a:t>八卦</a:t>
              </a:r>
              <a:endParaRPr lang="fr-FR" sz="6000" b="1" dirty="0">
                <a:solidFill>
                  <a:srgbClr val="000000"/>
                </a:solidFill>
                <a:latin typeface="Candar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1520" y="332672"/>
            <a:ext cx="8568952" cy="1726451"/>
            <a:chOff x="251520" y="332656"/>
            <a:chExt cx="8568952" cy="1726451"/>
          </a:xfrm>
        </p:grpSpPr>
        <p:grpSp>
          <p:nvGrpSpPr>
            <p:cNvPr id="2" name="Group 1"/>
            <p:cNvGrpSpPr/>
            <p:nvPr/>
          </p:nvGrpSpPr>
          <p:grpSpPr>
            <a:xfrm>
              <a:off x="251520" y="332656"/>
              <a:ext cx="8568952" cy="822586"/>
              <a:chOff x="251520" y="332656"/>
              <a:chExt cx="8568952" cy="822586"/>
            </a:xfrm>
            <a:solidFill>
              <a:srgbClr val="0000FF"/>
            </a:solidFill>
          </p:grpSpPr>
          <p:grpSp>
            <p:nvGrpSpPr>
              <p:cNvPr id="65" name="Groupe 25"/>
              <p:cNvGrpSpPr/>
              <p:nvPr/>
            </p:nvGrpSpPr>
            <p:grpSpPr>
              <a:xfrm>
                <a:off x="251520" y="347905"/>
                <a:ext cx="1512167" cy="792088"/>
                <a:chOff x="755576" y="4149080"/>
                <a:chExt cx="1512167" cy="792088"/>
              </a:xfrm>
              <a:grpFill/>
            </p:grpSpPr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755576" y="4637887"/>
                  <a:ext cx="1512167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67" name="Rectangle 13"/>
                <p:cNvSpPr>
                  <a:spLocks noChangeArrowheads="1"/>
                </p:cNvSpPr>
                <p:nvPr/>
              </p:nvSpPr>
              <p:spPr bwMode="auto">
                <a:xfrm>
                  <a:off x="755576" y="4149080"/>
                  <a:ext cx="1512167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grpSp>
            <p:nvGrpSpPr>
              <p:cNvPr id="68" name="Groupe 24"/>
              <p:cNvGrpSpPr/>
              <p:nvPr/>
            </p:nvGrpSpPr>
            <p:grpSpPr>
              <a:xfrm>
                <a:off x="2555777" y="332656"/>
                <a:ext cx="1584175" cy="822586"/>
                <a:chOff x="2843808" y="4133831"/>
                <a:chExt cx="1584175" cy="822586"/>
              </a:xfrm>
              <a:grpFill/>
            </p:grpSpPr>
            <p:sp>
              <p:nvSpPr>
                <p:cNvPr id="69" name="Rectangle 11"/>
                <p:cNvSpPr>
                  <a:spLocks noChangeArrowheads="1"/>
                </p:cNvSpPr>
                <p:nvPr/>
              </p:nvSpPr>
              <p:spPr bwMode="auto">
                <a:xfrm>
                  <a:off x="2843808" y="4133831"/>
                  <a:ext cx="630070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70" name="Rectangle 12"/>
                <p:cNvSpPr>
                  <a:spLocks noChangeArrowheads="1"/>
                </p:cNvSpPr>
                <p:nvPr/>
              </p:nvSpPr>
              <p:spPr bwMode="auto">
                <a:xfrm>
                  <a:off x="3797913" y="4133831"/>
                  <a:ext cx="630070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71" name="Rectangle 11"/>
                <p:cNvSpPr>
                  <a:spLocks noChangeArrowheads="1"/>
                </p:cNvSpPr>
                <p:nvPr/>
              </p:nvSpPr>
              <p:spPr bwMode="auto">
                <a:xfrm>
                  <a:off x="2843808" y="4653136"/>
                  <a:ext cx="630070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72" name="Rectangle 12"/>
                <p:cNvSpPr>
                  <a:spLocks noChangeArrowheads="1"/>
                </p:cNvSpPr>
                <p:nvPr/>
              </p:nvSpPr>
              <p:spPr bwMode="auto">
                <a:xfrm>
                  <a:off x="3797913" y="4653136"/>
                  <a:ext cx="630070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grpSp>
            <p:nvGrpSpPr>
              <p:cNvPr id="73" name="Groupe 23"/>
              <p:cNvGrpSpPr/>
              <p:nvPr/>
            </p:nvGrpSpPr>
            <p:grpSpPr>
              <a:xfrm>
                <a:off x="7308305" y="332656"/>
                <a:ext cx="1512167" cy="807337"/>
                <a:chOff x="4788025" y="4149080"/>
                <a:chExt cx="1512167" cy="807337"/>
              </a:xfrm>
              <a:grpFill/>
            </p:grpSpPr>
            <p:sp>
              <p:nvSpPr>
                <p:cNvPr id="74" name="Rectangle 13"/>
                <p:cNvSpPr>
                  <a:spLocks noChangeArrowheads="1"/>
                </p:cNvSpPr>
                <p:nvPr/>
              </p:nvSpPr>
              <p:spPr bwMode="auto">
                <a:xfrm>
                  <a:off x="4788025" y="4149080"/>
                  <a:ext cx="1512167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75" name="Rectangle 11"/>
                <p:cNvSpPr>
                  <a:spLocks noChangeArrowheads="1"/>
                </p:cNvSpPr>
                <p:nvPr/>
              </p:nvSpPr>
              <p:spPr bwMode="auto">
                <a:xfrm>
                  <a:off x="4788025" y="4653136"/>
                  <a:ext cx="630070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76" name="Rectangle 12"/>
                <p:cNvSpPr>
                  <a:spLocks noChangeArrowheads="1"/>
                </p:cNvSpPr>
                <p:nvPr/>
              </p:nvSpPr>
              <p:spPr bwMode="auto">
                <a:xfrm>
                  <a:off x="5652121" y="4653136"/>
                  <a:ext cx="630070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  <p:grpSp>
            <p:nvGrpSpPr>
              <p:cNvPr id="77" name="Groupe 22"/>
              <p:cNvGrpSpPr/>
              <p:nvPr/>
            </p:nvGrpSpPr>
            <p:grpSpPr>
              <a:xfrm>
                <a:off x="4932041" y="332656"/>
                <a:ext cx="1512167" cy="807337"/>
                <a:chOff x="7308305" y="4149080"/>
                <a:chExt cx="1512167" cy="807337"/>
              </a:xfrm>
              <a:grpFill/>
            </p:grpSpPr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308305" y="4653136"/>
                  <a:ext cx="1512167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79" name="Rectangle 11"/>
                <p:cNvSpPr>
                  <a:spLocks noChangeArrowheads="1"/>
                </p:cNvSpPr>
                <p:nvPr/>
              </p:nvSpPr>
              <p:spPr bwMode="auto">
                <a:xfrm>
                  <a:off x="7326306" y="4149080"/>
                  <a:ext cx="630070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  <p:sp>
              <p:nvSpPr>
                <p:cNvPr id="80" name="Rectangle 12"/>
                <p:cNvSpPr>
                  <a:spLocks noChangeArrowheads="1"/>
                </p:cNvSpPr>
                <p:nvPr/>
              </p:nvSpPr>
              <p:spPr bwMode="auto">
                <a:xfrm>
                  <a:off x="8190402" y="4149080"/>
                  <a:ext cx="630070" cy="303281"/>
                </a:xfrm>
                <a:prstGeom prst="rect">
                  <a:avLst/>
                </a:prstGeom>
                <a:grp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andara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25960" y="1412776"/>
              <a:ext cx="61024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zh-CN" sz="3600" b="1" i="1" dirty="0" smtClean="0">
                  <a:solidFill>
                    <a:srgbClr val="00206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les quatre aspects </a:t>
              </a:r>
              <a:r>
                <a:rPr lang="fr-FR" altLang="zh-CN" sz="3600" i="1" dirty="0" smtClean="0">
                  <a:solidFill>
                    <a:srgbClr val="00206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:  </a:t>
              </a:r>
              <a:r>
                <a:rPr lang="zh-CN" altLang="fr-FR" sz="3600" dirty="0" smtClean="0">
                  <a:solidFill>
                    <a:srgbClr val="00206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四象</a:t>
              </a:r>
              <a:r>
                <a:rPr lang="fr-FR" altLang="zh-CN" sz="3600" dirty="0" smtClean="0">
                  <a:solidFill>
                    <a:srgbClr val="00206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	 </a:t>
              </a:r>
              <a:endParaRPr lang="fr-FR" sz="3600" dirty="0">
                <a:solidFill>
                  <a:srgbClr val="000000"/>
                </a:solidFill>
                <a:latin typeface="Canda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63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6858" y="1291947"/>
            <a:ext cx="6992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rgbClr val="0000FF"/>
                </a:solidFill>
                <a:latin typeface="Garamond" charset="0"/>
                <a:ea typeface="Garamond" charset="0"/>
                <a:cs typeface="Garamond" charset="0"/>
              </a:rPr>
              <a:t>     avec </a:t>
            </a:r>
            <a:r>
              <a:rPr lang="fr-FR" sz="6000" b="1" dirty="0" err="1" smtClean="0">
                <a:solidFill>
                  <a:srgbClr val="0000FF"/>
                </a:solidFill>
                <a:latin typeface="Garamond" charset="0"/>
                <a:ea typeface="Garamond" charset="0"/>
                <a:cs typeface="Garamond" charset="0"/>
              </a:rPr>
              <a:t>Shao</a:t>
            </a:r>
            <a:r>
              <a:rPr lang="fr-FR" sz="6000" b="1" dirty="0" smtClean="0">
                <a:solidFill>
                  <a:srgbClr val="0000FF"/>
                </a:solidFill>
                <a:latin typeface="Garamond" charset="0"/>
                <a:ea typeface="Garamond" charset="0"/>
                <a:cs typeface="Garamond" charset="0"/>
              </a:rPr>
              <a:t> Yong</a:t>
            </a:r>
            <a:r>
              <a:rPr lang="is-IS" sz="6000" b="1" dirty="0" smtClean="0">
                <a:solidFill>
                  <a:srgbClr val="0000FF"/>
                </a:solidFill>
                <a:latin typeface="Garamond" charset="0"/>
                <a:ea typeface="Garamond" charset="0"/>
                <a:cs typeface="Garamond" charset="0"/>
              </a:rPr>
              <a:t>…</a:t>
            </a:r>
            <a:endParaRPr lang="fr-FR" sz="6000" b="1" dirty="0" smtClean="0">
              <a:solidFill>
                <a:srgbClr val="0000FF"/>
              </a:solidFill>
              <a:latin typeface="Garamond" charset="0"/>
              <a:ea typeface="Garamond" charset="0"/>
              <a:cs typeface="Garamond" charset="0"/>
            </a:endParaRPr>
          </a:p>
          <a:p>
            <a:r>
              <a:rPr lang="is-IS" sz="6000" b="1" dirty="0" smtClean="0">
                <a:solidFill>
                  <a:srgbClr val="0000FF"/>
                </a:solidFill>
                <a:latin typeface="Garamond" charset="0"/>
                <a:ea typeface="Garamond" charset="0"/>
                <a:cs typeface="Garamond" charset="0"/>
              </a:rPr>
              <a:t>			     + 1011-1077</a:t>
            </a:r>
            <a:endParaRPr lang="fr-FR" sz="6000" b="1" dirty="0">
              <a:solidFill>
                <a:srgbClr val="0000FF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1131455" y="23668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63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érisation0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50" y="0"/>
            <a:ext cx="6436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IMES OK" id="{AA1E98DB-BC40-E441-91FF-11DBD73FD15C}" vid="{6B202A9A-71FF-A34A-BF7D-771EEF5D5C94}"/>
    </a:ext>
  </a:extLst>
</a:theme>
</file>

<file path=ppt/theme/theme2.xml><?xml version="1.0" encoding="utf-8"?>
<a:theme xmlns:a="http://schemas.openxmlformats.org/drawingml/2006/main" name="Profondeur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IMES OK" id="{AA1E98DB-BC40-E441-91FF-11DBD73FD15C}" vid="{1BB9BF5A-056A-D743-9C04-C3E78B7A84F1}"/>
    </a:ext>
  </a:extLst>
</a:theme>
</file>

<file path=ppt/theme/theme3.xml><?xml version="1.0" encoding="utf-8"?>
<a:theme xmlns:a="http://schemas.openxmlformats.org/drawingml/2006/main" name="1_Profondeur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IMES OK" id="{AA1E98DB-BC40-E441-91FF-11DBD73FD15C}" vid="{CD977574-A07C-6C40-BDA0-4EFEE5F005B2}"/>
    </a:ext>
  </a:extLst>
</a:theme>
</file>

<file path=ppt/theme/theme4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IMES OK" id="{AA1E98DB-BC40-E441-91FF-11DBD73FD15C}" vid="{4CAB14F4-C025-9A40-9705-60D60826F74C}"/>
    </a:ext>
  </a:extLst>
</a:theme>
</file>

<file path=ppt/theme/theme5.xml><?xml version="1.0" encoding="utf-8"?>
<a:theme xmlns:a="http://schemas.openxmlformats.org/drawingml/2006/main" name="1_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IMES OK" id="{AA1E98DB-BC40-E441-91FF-11DBD73FD15C}" vid="{5141F881-BD15-A841-833D-E85909EE835C}"/>
    </a:ext>
  </a:extLst>
</a:theme>
</file>

<file path=ppt/theme/theme6.xml><?xml version="1.0" encoding="utf-8"?>
<a:theme xmlns:a="http://schemas.openxmlformats.org/drawingml/2006/main" name="2_Profondeur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IMES OK" id="{AA1E98DB-BC40-E441-91FF-11DBD73FD15C}" vid="{3B8D0B81-3AE5-CF48-87F2-E422A3F22FE8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NIMES OK</Template>
  <TotalTime>27</TotalTime>
  <Words>253</Words>
  <Application>Microsoft Macintosh PowerPoint</Application>
  <PresentationFormat>Présentation à l'écran (4:3)</PresentationFormat>
  <Paragraphs>154</Paragraphs>
  <Slides>29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Tradition</vt:lpstr>
      <vt:lpstr>Profondeur</vt:lpstr>
      <vt:lpstr>1_Profondeur</vt:lpstr>
      <vt:lpstr>Saddle</vt:lpstr>
      <vt:lpstr>1_Saddle</vt:lpstr>
      <vt:lpstr>2_Profondeur</vt:lpstr>
      <vt:lpstr>Les mélodies  des  Meridiens Curieux sur un livret  nommé  Yi Jing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mélodies  des  Meridiens Curieux sur un livret  nommé  Yi Jing</dc:title>
  <dc:creator>michel Vinogradoff</dc:creator>
  <cp:lastModifiedBy>michel</cp:lastModifiedBy>
  <cp:revision>9</cp:revision>
  <dcterms:created xsi:type="dcterms:W3CDTF">2018-10-03T07:04:54Z</dcterms:created>
  <dcterms:modified xsi:type="dcterms:W3CDTF">2018-10-05T05:24:13Z</dcterms:modified>
</cp:coreProperties>
</file>