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4"/>
  </p:notesMasterIdLst>
  <p:sldIdLst>
    <p:sldId id="441" r:id="rId2"/>
    <p:sldId id="258" r:id="rId3"/>
    <p:sldId id="259" r:id="rId4"/>
    <p:sldId id="260" r:id="rId5"/>
    <p:sldId id="261" r:id="rId6"/>
    <p:sldId id="654" r:id="rId7"/>
    <p:sldId id="263" r:id="rId8"/>
    <p:sldId id="264" r:id="rId9"/>
    <p:sldId id="265" r:id="rId10"/>
    <p:sldId id="266" r:id="rId11"/>
    <p:sldId id="267" r:id="rId12"/>
    <p:sldId id="477" r:id="rId13"/>
    <p:sldId id="478" r:id="rId14"/>
    <p:sldId id="479" r:id="rId15"/>
    <p:sldId id="480" r:id="rId16"/>
    <p:sldId id="268" r:id="rId17"/>
    <p:sldId id="269" r:id="rId18"/>
    <p:sldId id="270" r:id="rId19"/>
    <p:sldId id="271" r:id="rId20"/>
    <p:sldId id="272" r:id="rId21"/>
    <p:sldId id="430" r:id="rId22"/>
    <p:sldId id="273" r:id="rId23"/>
    <p:sldId id="274" r:id="rId24"/>
    <p:sldId id="275" r:id="rId25"/>
    <p:sldId id="276" r:id="rId26"/>
    <p:sldId id="445" r:id="rId27"/>
    <p:sldId id="279" r:id="rId28"/>
    <p:sldId id="277" r:id="rId29"/>
    <p:sldId id="431" r:id="rId30"/>
    <p:sldId id="278" r:id="rId31"/>
    <p:sldId id="280" r:id="rId32"/>
    <p:sldId id="284" r:id="rId33"/>
    <p:sldId id="281" r:id="rId34"/>
    <p:sldId id="283" r:id="rId35"/>
    <p:sldId id="671" r:id="rId36"/>
    <p:sldId id="285" r:id="rId37"/>
    <p:sldId id="304" r:id="rId38"/>
    <p:sldId id="305" r:id="rId39"/>
    <p:sldId id="306" r:id="rId40"/>
    <p:sldId id="307" r:id="rId41"/>
    <p:sldId id="432" r:id="rId42"/>
    <p:sldId id="286" r:id="rId43"/>
    <p:sldId id="287" r:id="rId44"/>
    <p:sldId id="288" r:id="rId45"/>
    <p:sldId id="433" r:id="rId46"/>
    <p:sldId id="289" r:id="rId47"/>
    <p:sldId id="300" r:id="rId48"/>
    <p:sldId id="290" r:id="rId49"/>
    <p:sldId id="291" r:id="rId50"/>
    <p:sldId id="292" r:id="rId51"/>
    <p:sldId id="293" r:id="rId52"/>
    <p:sldId id="294" r:id="rId53"/>
    <p:sldId id="472" r:id="rId54"/>
    <p:sldId id="434" r:id="rId55"/>
    <p:sldId id="298" r:id="rId56"/>
    <p:sldId id="299" r:id="rId57"/>
    <p:sldId id="295" r:id="rId58"/>
    <p:sldId id="302" r:id="rId59"/>
    <p:sldId id="303" r:id="rId60"/>
    <p:sldId id="309" r:id="rId61"/>
    <p:sldId id="657" r:id="rId62"/>
    <p:sldId id="658" r:id="rId63"/>
    <p:sldId id="473" r:id="rId64"/>
    <p:sldId id="310" r:id="rId65"/>
    <p:sldId id="311" r:id="rId66"/>
    <p:sldId id="519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516" r:id="rId77"/>
    <p:sldId id="322" r:id="rId78"/>
    <p:sldId id="517" r:id="rId79"/>
    <p:sldId id="323" r:id="rId80"/>
    <p:sldId id="325" r:id="rId81"/>
    <p:sldId id="326" r:id="rId82"/>
    <p:sldId id="327" r:id="rId83"/>
    <p:sldId id="328" r:id="rId84"/>
    <p:sldId id="329" r:id="rId85"/>
    <p:sldId id="330" r:id="rId86"/>
    <p:sldId id="672" r:id="rId87"/>
    <p:sldId id="331" r:id="rId88"/>
    <p:sldId id="335" r:id="rId89"/>
    <p:sldId id="653" r:id="rId90"/>
    <p:sldId id="435" r:id="rId91"/>
    <p:sldId id="436" r:id="rId92"/>
    <p:sldId id="437" r:id="rId93"/>
    <p:sldId id="438" r:id="rId94"/>
    <p:sldId id="514" r:id="rId95"/>
    <p:sldId id="338" r:id="rId96"/>
    <p:sldId id="339" r:id="rId97"/>
    <p:sldId id="340" r:id="rId98"/>
    <p:sldId id="341" r:id="rId99"/>
    <p:sldId id="342" r:id="rId100"/>
    <p:sldId id="343" r:id="rId101"/>
    <p:sldId id="344" r:id="rId102"/>
    <p:sldId id="345" r:id="rId103"/>
    <p:sldId id="669" r:id="rId104"/>
    <p:sldId id="346" r:id="rId105"/>
    <p:sldId id="347" r:id="rId106"/>
    <p:sldId id="348" r:id="rId107"/>
    <p:sldId id="349" r:id="rId108"/>
    <p:sldId id="496" r:id="rId109"/>
    <p:sldId id="474" r:id="rId110"/>
    <p:sldId id="352" r:id="rId111"/>
    <p:sldId id="497" r:id="rId112"/>
    <p:sldId id="355" r:id="rId113"/>
    <p:sldId id="359" r:id="rId114"/>
    <p:sldId id="362" r:id="rId115"/>
    <p:sldId id="360" r:id="rId116"/>
    <p:sldId id="361" r:id="rId117"/>
    <p:sldId id="363" r:id="rId118"/>
    <p:sldId id="448" r:id="rId119"/>
    <p:sldId id="459" r:id="rId120"/>
    <p:sldId id="511" r:id="rId121"/>
    <p:sldId id="501" r:id="rId122"/>
    <p:sldId id="469" r:id="rId123"/>
    <p:sldId id="498" r:id="rId124"/>
    <p:sldId id="366" r:id="rId125"/>
    <p:sldId id="365" r:id="rId126"/>
    <p:sldId id="649" r:id="rId127"/>
    <p:sldId id="460" r:id="rId128"/>
    <p:sldId id="368" r:id="rId129"/>
    <p:sldId id="369" r:id="rId130"/>
    <p:sldId id="454" r:id="rId131"/>
    <p:sldId id="371" r:id="rId132"/>
    <p:sldId id="373" r:id="rId133"/>
    <p:sldId id="451" r:id="rId134"/>
    <p:sldId id="450" r:id="rId135"/>
    <p:sldId id="374" r:id="rId136"/>
    <p:sldId id="453" r:id="rId137"/>
    <p:sldId id="673" r:id="rId138"/>
    <p:sldId id="455" r:id="rId139"/>
    <p:sldId id="380" r:id="rId140"/>
    <p:sldId id="379" r:id="rId141"/>
    <p:sldId id="382" r:id="rId142"/>
    <p:sldId id="383" r:id="rId143"/>
    <p:sldId id="384" r:id="rId144"/>
    <p:sldId id="385" r:id="rId145"/>
    <p:sldId id="386" r:id="rId146"/>
    <p:sldId id="400" r:id="rId147"/>
    <p:sldId id="401" r:id="rId148"/>
    <p:sldId id="505" r:id="rId149"/>
    <p:sldId id="588" r:id="rId150"/>
    <p:sldId id="502" r:id="rId151"/>
    <p:sldId id="503" r:id="rId152"/>
    <p:sldId id="402" r:id="rId153"/>
    <p:sldId id="405" r:id="rId154"/>
    <p:sldId id="461" r:id="rId155"/>
    <p:sldId id="406" r:id="rId156"/>
    <p:sldId id="659" r:id="rId157"/>
    <p:sldId id="407" r:id="rId158"/>
    <p:sldId id="506" r:id="rId159"/>
    <p:sldId id="408" r:id="rId160"/>
    <p:sldId id="409" r:id="rId161"/>
    <p:sldId id="410" r:id="rId162"/>
    <p:sldId id="462" r:id="rId163"/>
    <p:sldId id="515" r:id="rId164"/>
    <p:sldId id="411" r:id="rId165"/>
    <p:sldId id="607" r:id="rId166"/>
    <p:sldId id="608" r:id="rId167"/>
    <p:sldId id="609" r:id="rId168"/>
    <p:sldId id="610" r:id="rId169"/>
    <p:sldId id="611" r:id="rId170"/>
    <p:sldId id="612" r:id="rId171"/>
    <p:sldId id="613" r:id="rId172"/>
    <p:sldId id="614" r:id="rId173"/>
    <p:sldId id="615" r:id="rId174"/>
    <p:sldId id="616" r:id="rId175"/>
    <p:sldId id="617" r:id="rId176"/>
    <p:sldId id="618" r:id="rId177"/>
    <p:sldId id="663" r:id="rId178"/>
    <p:sldId id="619" r:id="rId179"/>
    <p:sldId id="620" r:id="rId180"/>
    <p:sldId id="621" r:id="rId181"/>
    <p:sldId id="622" r:id="rId182"/>
    <p:sldId id="624" r:id="rId183"/>
    <p:sldId id="625" r:id="rId184"/>
    <p:sldId id="662" r:id="rId185"/>
    <p:sldId id="623" r:id="rId186"/>
    <p:sldId id="626" r:id="rId187"/>
    <p:sldId id="627" r:id="rId188"/>
    <p:sldId id="628" r:id="rId189"/>
    <p:sldId id="629" r:id="rId190"/>
    <p:sldId id="630" r:id="rId191"/>
    <p:sldId id="664" r:id="rId192"/>
    <p:sldId id="507" r:id="rId193"/>
    <p:sldId id="463" r:id="rId194"/>
    <p:sldId id="471" r:id="rId195"/>
    <p:sldId id="465" r:id="rId196"/>
    <p:sldId id="495" r:id="rId197"/>
    <p:sldId id="490" r:id="rId198"/>
    <p:sldId id="488" r:id="rId199"/>
    <p:sldId id="493" r:id="rId200"/>
    <p:sldId id="650" r:id="rId201"/>
    <p:sldId id="387" r:id="rId202"/>
    <p:sldId id="388" r:id="rId203"/>
    <p:sldId id="389" r:id="rId204"/>
    <p:sldId id="390" r:id="rId205"/>
    <p:sldId id="391" r:id="rId206"/>
    <p:sldId id="392" r:id="rId207"/>
    <p:sldId id="393" r:id="rId208"/>
    <p:sldId id="394" r:id="rId209"/>
    <p:sldId id="395" r:id="rId210"/>
    <p:sldId id="396" r:id="rId211"/>
    <p:sldId id="397" r:id="rId212"/>
    <p:sldId id="398" r:id="rId213"/>
    <p:sldId id="399" r:id="rId214"/>
    <p:sldId id="674" r:id="rId215"/>
    <p:sldId id="675" r:id="rId216"/>
    <p:sldId id="676" r:id="rId217"/>
    <p:sldId id="513" r:id="rId218"/>
    <p:sldId id="527" r:id="rId219"/>
    <p:sldId id="521" r:id="rId220"/>
    <p:sldId id="525" r:id="rId221"/>
    <p:sldId id="528" r:id="rId222"/>
    <p:sldId id="529" r:id="rId2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56" autoAdjust="0"/>
  </p:normalViewPr>
  <p:slideViewPr>
    <p:cSldViewPr>
      <p:cViewPr varScale="1">
        <p:scale>
          <a:sx n="113" d="100"/>
          <a:sy n="113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theme" Target="theme/theme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224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9715C-182B-4459-9C6B-DF2E0893AEDA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4C868-3E9A-43AA-864A-161EAFC90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83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Élimination de la chaleur: mouvement de convection, mouvement actif circulaire</a:t>
            </a:r>
          </a:p>
          <a:p>
            <a:r>
              <a:rPr lang="fr-FR" dirty="0"/>
              <a:t>Pour monter une mayonnaise il faut tourner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690D3-079D-4BB5-A6DE-59DC3CEE187A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11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4C868-3E9A-43AA-864A-161EAFC9078C}" type="slidenum">
              <a:rPr lang="fr-FR" smtClean="0"/>
              <a:t>197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87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4AD56D3-1B72-40E9-AE1D-3FFEF5CAE2A7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E20FCC3-8D38-47C5-BCB6-D682F6FEF081}" type="datetimeFigureOut">
              <a:rPr lang="fr-FR" smtClean="0"/>
              <a:t>09/09/2018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C7921A3F-9B39-47EA-A985-5C94FC851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yin yang</a:t>
            </a:r>
            <a:br>
              <a:rPr lang="fr-FR" b="1" i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Température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ph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37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M.O+MTC :</a:t>
            </a:r>
            <a:r>
              <a:rPr lang="fr-F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améliore les images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3629000"/>
          </a:xfrm>
        </p:spPr>
        <p:txBody>
          <a:bodyPr>
            <a:normAutofit/>
          </a:bodyPr>
          <a:lstStyle/>
          <a:p>
            <a:r>
              <a:rPr lang="fr-FR" dirty="0"/>
              <a:t>2 pensées opposées mais complémentaires: </a:t>
            </a:r>
          </a:p>
          <a:p>
            <a:pPr marL="114300" indent="0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             ►</a:t>
            </a:r>
            <a:r>
              <a:rPr lang="fr-FR" b="1" dirty="0">
                <a:solidFill>
                  <a:srgbClr val="FF0000"/>
                </a:solidFill>
              </a:rPr>
              <a:t>Correspond au principe du </a:t>
            </a:r>
            <a:r>
              <a:rPr lang="fr-FR" b="1" i="1" dirty="0">
                <a:solidFill>
                  <a:srgbClr val="FF0000"/>
                </a:solidFill>
              </a:rPr>
              <a:t>yin yang.</a:t>
            </a:r>
          </a:p>
          <a:p>
            <a:pPr marL="400050" lvl="1" indent="0">
              <a:buNone/>
            </a:pPr>
            <a:endParaRPr lang="fr-FR" b="1" i="1" dirty="0">
              <a:solidFill>
                <a:srgbClr val="FF0000"/>
              </a:solidFill>
            </a:endParaRPr>
          </a:p>
          <a:p>
            <a:r>
              <a:rPr lang="fr-FR" dirty="0"/>
              <a:t>Enrichissement mutuel:</a:t>
            </a:r>
          </a:p>
          <a:p>
            <a:pPr marL="11430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FF0000"/>
                </a:solidFill>
              </a:rPr>
              <a:t>améliorer le flou pour accéder à un résultat précis.</a:t>
            </a:r>
          </a:p>
        </p:txBody>
      </p:sp>
    </p:spTree>
    <p:extLst>
      <p:ext uri="{BB962C8B-B14F-4D97-AF65-F5344CB8AC3E}">
        <p14:creationId xmlns:p14="http://schemas.microsoft.com/office/powerpoint/2010/main" val="41589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Centrale nucléaire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19" y="1916832"/>
            <a:ext cx="5029632" cy="2862318"/>
          </a:xfrm>
        </p:spPr>
      </p:pic>
    </p:spTree>
    <p:extLst>
      <p:ext uri="{BB962C8B-B14F-4D97-AF65-F5344CB8AC3E}">
        <p14:creationId xmlns:p14="http://schemas.microsoft.com/office/powerpoint/2010/main" val="21102693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Fonctionnement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But: produire de l’énergie.</a:t>
            </a:r>
          </a:p>
          <a:p>
            <a:r>
              <a:rPr lang="fr-FR" dirty="0"/>
              <a:t>Moyens:</a:t>
            </a:r>
          </a:p>
          <a:p>
            <a:pPr lvl="1"/>
            <a:r>
              <a:rPr lang="fr-FR" dirty="0"/>
              <a:t>Cœur du réacteur: </a:t>
            </a:r>
          </a:p>
          <a:p>
            <a:pPr lvl="2"/>
            <a:r>
              <a:rPr lang="fr-FR" dirty="0"/>
              <a:t>fission nucléaire: dégage de la chaleur.</a:t>
            </a:r>
          </a:p>
          <a:p>
            <a:pPr lvl="1"/>
            <a:r>
              <a:rPr lang="fr-FR" dirty="0"/>
              <a:t>Trois circuits hydrauliques:</a:t>
            </a:r>
          </a:p>
          <a:p>
            <a:pPr lvl="2"/>
            <a:r>
              <a:rPr lang="fr-FR" dirty="0"/>
              <a:t>Circuit primaire:</a:t>
            </a:r>
          </a:p>
          <a:p>
            <a:pPr lvl="3"/>
            <a:r>
              <a:rPr lang="fr-FR" dirty="0"/>
              <a:t>Récupère la chaleur.</a:t>
            </a:r>
          </a:p>
          <a:p>
            <a:pPr lvl="3"/>
            <a:r>
              <a:rPr lang="fr-FR" b="1" dirty="0"/>
              <a:t>Pression constante.</a:t>
            </a:r>
          </a:p>
          <a:p>
            <a:pPr lvl="2"/>
            <a:r>
              <a:rPr lang="fr-FR" dirty="0"/>
              <a:t>Circuit secondaire:</a:t>
            </a:r>
          </a:p>
          <a:p>
            <a:pPr lvl="3"/>
            <a:r>
              <a:rPr lang="fr-FR" dirty="0"/>
              <a:t>Récupère la chaleur du 1</a:t>
            </a:r>
            <a:r>
              <a:rPr lang="fr-FR" baseline="30000" dirty="0"/>
              <a:t>er</a:t>
            </a:r>
            <a:r>
              <a:rPr lang="fr-FR" dirty="0"/>
              <a:t> circuit.</a:t>
            </a:r>
          </a:p>
          <a:p>
            <a:pPr lvl="3"/>
            <a:r>
              <a:rPr lang="fr-FR" dirty="0"/>
              <a:t>Fait tourner une turbine couplée à un alternateur qui produit de l’électricité.</a:t>
            </a:r>
          </a:p>
          <a:p>
            <a:pPr lvl="2"/>
            <a:r>
              <a:rPr lang="fr-FR" dirty="0"/>
              <a:t>Circuit de refroidissement:</a:t>
            </a:r>
          </a:p>
          <a:p>
            <a:pPr lvl="3"/>
            <a:r>
              <a:rPr lang="fr-FR" dirty="0"/>
              <a:t>Refroidit le circuit secondaire.</a:t>
            </a:r>
          </a:p>
        </p:txBody>
      </p:sp>
    </p:spTree>
    <p:extLst>
      <p:ext uri="{BB962C8B-B14F-4D97-AF65-F5344CB8AC3E}">
        <p14:creationId xmlns:p14="http://schemas.microsoft.com/office/powerpoint/2010/main" val="19886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Hypothèse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6335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Cerveau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Reçoit de l’énergie:</a:t>
            </a:r>
          </a:p>
          <a:p>
            <a:pPr lvl="1"/>
            <a:r>
              <a:rPr lang="fr-FR" dirty="0"/>
              <a:t>Glucose.</a:t>
            </a:r>
          </a:p>
          <a:p>
            <a:pPr lvl="1"/>
            <a:r>
              <a:rPr lang="fr-FR" dirty="0"/>
              <a:t>Oxygène. </a:t>
            </a:r>
          </a:p>
          <a:p>
            <a:r>
              <a:rPr lang="fr-FR" b="1" dirty="0"/>
              <a:t>Transforme et transfère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Transformation: activité mentale: </a:t>
            </a:r>
            <a:r>
              <a:rPr lang="fr-FR" i="1" dirty="0" err="1"/>
              <a:t>jing</a:t>
            </a:r>
            <a:r>
              <a:rPr lang="fr-FR" i="1" dirty="0"/>
              <a:t> </a:t>
            </a:r>
            <a:r>
              <a:rPr lang="fr-FR" dirty="0"/>
              <a:t>acquis</a:t>
            </a:r>
            <a:r>
              <a:rPr lang="fr-FR" i="1" dirty="0"/>
              <a:t>→ </a:t>
            </a:r>
            <a:r>
              <a:rPr lang="fr-FR" i="1" dirty="0" err="1"/>
              <a:t>shen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Transfère la chaleur au LCR. </a:t>
            </a:r>
          </a:p>
        </p:txBody>
      </p:sp>
    </p:spTree>
    <p:extLst>
      <p:ext uri="{BB962C8B-B14F-4D97-AF65-F5344CB8AC3E}">
        <p14:creationId xmlns:p14="http://schemas.microsoft.com/office/powerpoint/2010/main" val="34072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Circuit primaire: LCR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Eau sous pression constante,</a:t>
            </a:r>
          </a:p>
          <a:p>
            <a:r>
              <a:rPr lang="fr-FR" dirty="0"/>
              <a:t>au centre du SNC,</a:t>
            </a:r>
          </a:p>
          <a:p>
            <a:r>
              <a:rPr lang="fr-FR" dirty="0"/>
              <a:t>sans relations avec l’extérieur,</a:t>
            </a:r>
          </a:p>
          <a:p>
            <a:r>
              <a:rPr lang="fr-FR" dirty="0"/>
              <a:t>protégé par la barrière hématoencéphalique.</a:t>
            </a:r>
          </a:p>
          <a:p>
            <a:r>
              <a:rPr lang="fr-FR" dirty="0"/>
              <a:t>Pas  d’évaporation : </a:t>
            </a:r>
          </a:p>
          <a:p>
            <a:pPr lvl="1"/>
            <a:endParaRPr lang="fr-FR" dirty="0"/>
          </a:p>
          <a:p>
            <a:pPr marL="411480" lvl="1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FF0000"/>
                </a:solidFill>
              </a:rPr>
              <a:t>TRANSFÈRE LA CHALEUR AU SANG (PLEXUS CHOROÏDES).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1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620000" cy="1143000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rgbClr val="C00000"/>
                </a:solidFill>
              </a:rPr>
              <a:t>Circuit secondaire:</a:t>
            </a:r>
            <a:br>
              <a:rPr lang="fr-FR" sz="4000" b="1" dirty="0">
                <a:solidFill>
                  <a:srgbClr val="C00000"/>
                </a:solidFill>
              </a:rPr>
            </a:br>
            <a:r>
              <a:rPr lang="fr-FR" sz="4000" b="1" dirty="0">
                <a:solidFill>
                  <a:srgbClr val="C00000"/>
                </a:solidFill>
              </a:rPr>
              <a:t>Système cardiovasculaire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24744"/>
            <a:ext cx="7620000" cy="4800600"/>
          </a:xfrm>
        </p:spPr>
        <p:txBody>
          <a:bodyPr anchor="ctr">
            <a:normAutofit/>
          </a:bodyPr>
          <a:lstStyle/>
          <a:p>
            <a:r>
              <a:rPr lang="fr-FR" dirty="0"/>
              <a:t>Grande circulation: pompe cardiaque </a:t>
            </a:r>
            <a:r>
              <a:rPr lang="fr-FR" b="1" dirty="0"/>
              <a:t>(C). </a:t>
            </a:r>
            <a:endParaRPr lang="fr-FR" dirty="0"/>
          </a:p>
          <a:p>
            <a:pPr lvl="1"/>
            <a:r>
              <a:rPr lang="fr-FR" dirty="0"/>
              <a:t>Turbine: tourne avec la chaleur.</a:t>
            </a:r>
          </a:p>
          <a:p>
            <a:pPr lvl="1"/>
            <a:r>
              <a:rPr lang="fr-FR" dirty="0"/>
              <a:t>Transfère la chaleur à la petite circulation : sang veineux plus acide (chaud) que le sang artériel.</a:t>
            </a:r>
          </a:p>
          <a:p>
            <a:r>
              <a:rPr lang="fr-FR" dirty="0"/>
              <a:t>Petite circulation: Poumons </a:t>
            </a:r>
            <a:r>
              <a:rPr lang="fr-FR" b="1" dirty="0"/>
              <a:t>(P). </a:t>
            </a:r>
          </a:p>
          <a:p>
            <a:pPr lvl="1"/>
            <a:r>
              <a:rPr lang="fr-FR" dirty="0"/>
              <a:t>Alternateur: produit de l’énergie pour le fonctionnement du corps.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dirty="0"/>
              <a:t>Microcirculation: </a:t>
            </a:r>
            <a:r>
              <a:rPr lang="fr-FR" b="1" dirty="0"/>
              <a:t>F-MC.</a:t>
            </a:r>
          </a:p>
          <a:p>
            <a:pPr lvl="1"/>
            <a:r>
              <a:rPr lang="fr-FR" dirty="0"/>
              <a:t>Régulateur de pression.</a:t>
            </a:r>
          </a:p>
          <a:p>
            <a:pPr lvl="1"/>
            <a:r>
              <a:rPr lang="fr-FR" dirty="0"/>
              <a:t>Répartit selon la « hiérarchie » des besoins.</a:t>
            </a:r>
          </a:p>
        </p:txBody>
      </p:sp>
    </p:spTree>
    <p:extLst>
      <p:ext uri="{BB962C8B-B14F-4D97-AF65-F5344CB8AC3E}">
        <p14:creationId xmlns:p14="http://schemas.microsoft.com/office/powerpoint/2010/main" val="5702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Circuit tertiaire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3979912"/>
          </a:xfrm>
        </p:spPr>
        <p:txBody>
          <a:bodyPr anchor="ctr"/>
          <a:lstStyle/>
          <a:p>
            <a:r>
              <a:rPr lang="fr-FR" dirty="0"/>
              <a:t>Circulation lymphatique:  </a:t>
            </a:r>
            <a:r>
              <a:rPr lang="fr-FR" b="1" dirty="0"/>
              <a:t>TR</a:t>
            </a:r>
            <a:r>
              <a:rPr lang="fr-FR" dirty="0"/>
              <a:t>-Voie de l’eau:</a:t>
            </a:r>
          </a:p>
          <a:p>
            <a:endParaRPr lang="fr-FR" dirty="0"/>
          </a:p>
          <a:p>
            <a:pPr marL="114300" indent="0">
              <a:buNone/>
            </a:pPr>
            <a:r>
              <a:rPr lang="fr-FR" dirty="0">
                <a:latin typeface="Century Gothic"/>
              </a:rPr>
              <a:t>		</a:t>
            </a:r>
            <a:r>
              <a:rPr lang="fr-FR" b="1" dirty="0">
                <a:solidFill>
                  <a:srgbClr val="0070C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0070C0"/>
                </a:solidFill>
              </a:rPr>
              <a:t>Système de refroidissement</a:t>
            </a:r>
          </a:p>
        </p:txBody>
      </p:sp>
    </p:spTree>
    <p:extLst>
      <p:ext uri="{BB962C8B-B14F-4D97-AF65-F5344CB8AC3E}">
        <p14:creationId xmlns:p14="http://schemas.microsoft.com/office/powerpoint/2010/main" val="8194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Synthèse 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Le cœur du réacteur: cerveau.</a:t>
            </a:r>
          </a:p>
          <a:p>
            <a:pPr lvl="1"/>
            <a:r>
              <a:rPr lang="fr-FR" dirty="0"/>
              <a:t>Transforme le</a:t>
            </a:r>
            <a:r>
              <a:rPr lang="fr-FR" i="1" dirty="0"/>
              <a:t> </a:t>
            </a:r>
            <a:r>
              <a:rPr lang="fr-FR" i="1" dirty="0" err="1"/>
              <a:t>jing</a:t>
            </a:r>
            <a:r>
              <a:rPr lang="fr-FR" i="1" dirty="0"/>
              <a:t> acquis </a:t>
            </a:r>
            <a:r>
              <a:rPr lang="fr-FR" dirty="0"/>
              <a:t>en </a:t>
            </a:r>
            <a:r>
              <a:rPr lang="fr-FR" i="1" dirty="0" err="1"/>
              <a:t>shen</a:t>
            </a:r>
            <a:r>
              <a:rPr lang="fr-FR" dirty="0"/>
              <a:t> et libère de la chaleur.</a:t>
            </a:r>
          </a:p>
          <a:p>
            <a:pPr lvl="2"/>
            <a:r>
              <a:rPr lang="fr-FR" b="1" dirty="0"/>
              <a:t>La température augmente durant le sommeil paradoxal </a:t>
            </a:r>
            <a:r>
              <a:rPr lang="fr-FR" dirty="0"/>
              <a:t>(activité cérébrale intense).</a:t>
            </a:r>
          </a:p>
          <a:p>
            <a:pPr lvl="2"/>
            <a:r>
              <a:rPr lang="fr-FR" dirty="0"/>
              <a:t>Toutes les pathologies d’origine interne (émotions, sentiments) sont un dysfonctionnement du cerveau qui retentit sur l’organisme.</a:t>
            </a:r>
          </a:p>
          <a:p>
            <a:r>
              <a:rPr lang="fr-FR" dirty="0"/>
              <a:t>La chaleur est récupérée par le LCR.</a:t>
            </a:r>
          </a:p>
          <a:p>
            <a:r>
              <a:rPr lang="fr-FR" dirty="0"/>
              <a:t>La chaleur est transférée à la grande circulation et règle le débit et la pression de la pompe cardiaque (turbine) qui transfère à son tour la chaleur via la petite circulation aux poumons (alternateur) qui produisent l’énergie qui fait fonctionner le système.</a:t>
            </a:r>
          </a:p>
        </p:txBody>
      </p:sp>
    </p:spTree>
    <p:extLst>
      <p:ext uri="{BB962C8B-B14F-4D97-AF65-F5344CB8AC3E}">
        <p14:creationId xmlns:p14="http://schemas.microsoft.com/office/powerpoint/2010/main" val="3647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Synthèse (suite) 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Le maintien de la structure se fait grâce au volume, à la pression et à la qualité de l’eau: T°- pH </a:t>
            </a:r>
          </a:p>
          <a:p>
            <a:r>
              <a:rPr lang="fr-FR" dirty="0"/>
              <a:t>Rôle du lit capillaire et de la circulation lymphatique: </a:t>
            </a:r>
          </a:p>
          <a:p>
            <a:pPr lvl="1"/>
            <a:r>
              <a:rPr lang="fr-FR" b="1" dirty="0"/>
              <a:t>MC/TR: relation intérieur/extérieur</a:t>
            </a:r>
          </a:p>
          <a:p>
            <a:pPr lvl="2"/>
            <a:r>
              <a:rPr lang="fr-FR" b="1" dirty="0"/>
              <a:t>TR</a:t>
            </a:r>
            <a:r>
              <a:rPr lang="fr-FR" dirty="0"/>
              <a:t>: régule le volume de l’eau extravasculaire : </a:t>
            </a:r>
          </a:p>
          <a:p>
            <a:pPr marL="777240" lvl="2" indent="0">
              <a:buNone/>
            </a:pPr>
            <a:r>
              <a:rPr lang="fr-FR" dirty="0">
                <a:latin typeface="Century Gothic"/>
              </a:rPr>
              <a:t>►</a:t>
            </a:r>
            <a:r>
              <a:rPr lang="fr-FR" dirty="0"/>
              <a:t> Extérieur.</a:t>
            </a:r>
            <a:endParaRPr lang="fr-FR" i="1" dirty="0"/>
          </a:p>
          <a:p>
            <a:pPr lvl="2"/>
            <a:r>
              <a:rPr lang="fr-FR" b="1" dirty="0"/>
              <a:t>MC</a:t>
            </a:r>
            <a:r>
              <a:rPr lang="fr-FR" dirty="0"/>
              <a:t>: régule le volume de l’eau intravasculaire : </a:t>
            </a:r>
          </a:p>
          <a:p>
            <a:pPr marL="777240" lvl="2" indent="0">
              <a:buNone/>
            </a:pPr>
            <a:r>
              <a:rPr lang="fr-FR" dirty="0">
                <a:latin typeface="Century Gothic"/>
              </a:rPr>
              <a:t>► </a:t>
            </a:r>
            <a:r>
              <a:rPr lang="fr-FR" dirty="0"/>
              <a:t>Intérieur.</a:t>
            </a:r>
            <a:endParaRPr lang="fr-FR" i="1" dirty="0"/>
          </a:p>
          <a:p>
            <a:pPr lvl="1"/>
            <a:endParaRPr lang="fr-FR" dirty="0"/>
          </a:p>
          <a:p>
            <a:pPr marL="0" indent="0" algn="ctr">
              <a:buNone/>
            </a:pPr>
            <a:r>
              <a:rPr lang="fr-FR" sz="3000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sz="3000" b="1" dirty="0">
                <a:solidFill>
                  <a:srgbClr val="FF0000"/>
                </a:solidFill>
              </a:rPr>
              <a:t>L’équilibre entre l’eau et la chaleur est bien au centre de la vie.</a:t>
            </a:r>
          </a:p>
        </p:txBody>
      </p:sp>
    </p:spTree>
    <p:extLst>
      <p:ext uri="{BB962C8B-B14F-4D97-AF65-F5344CB8AC3E}">
        <p14:creationId xmlns:p14="http://schemas.microsoft.com/office/powerpoint/2010/main" val="3647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VI- résumé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27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5496" y="274638"/>
            <a:ext cx="8424936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Pourquoi la thermorégulation?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1628800"/>
            <a:ext cx="7620000" cy="4800600"/>
          </a:xfrm>
        </p:spPr>
        <p:txBody>
          <a:bodyPr anchor="ctr">
            <a:normAutofit/>
          </a:bodyPr>
          <a:lstStyle/>
          <a:p>
            <a:r>
              <a:rPr lang="fr-FR" dirty="0"/>
              <a:t>L’émergence de la vie sur terre est liée à la présence d’eau liquide:  rapport eau/chaleur.</a:t>
            </a:r>
          </a:p>
          <a:p>
            <a:r>
              <a:rPr lang="fr-FR" dirty="0"/>
              <a:t> Tous les besoins fondamentaux sont en relation avec la température:</a:t>
            </a:r>
          </a:p>
          <a:p>
            <a:pPr lvl="1"/>
            <a:r>
              <a:rPr lang="fr-FR" dirty="0"/>
              <a:t>Alimentation: </a:t>
            </a:r>
          </a:p>
          <a:p>
            <a:pPr lvl="2"/>
            <a:r>
              <a:rPr lang="fr-FR" dirty="0"/>
              <a:t>froid↑ l’appétit.</a:t>
            </a:r>
          </a:p>
          <a:p>
            <a:pPr lvl="2"/>
            <a:r>
              <a:rPr lang="fr-FR" dirty="0"/>
              <a:t>chaleur ↑la soif.</a:t>
            </a:r>
          </a:p>
          <a:p>
            <a:pPr lvl="1"/>
            <a:r>
              <a:rPr lang="fr-FR" dirty="0"/>
              <a:t>Sommeil: endormissement nécessite une baisse de température.</a:t>
            </a:r>
          </a:p>
          <a:p>
            <a:pPr lvl="1"/>
            <a:r>
              <a:rPr lang="fr-FR" dirty="0"/>
              <a:t>Reproduction: l’ovulation a lieu au « nadir » de la courbe thermique.</a:t>
            </a:r>
          </a:p>
          <a:p>
            <a:pPr marL="11430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FF0000"/>
                </a:solidFill>
              </a:rPr>
              <a:t>la thermorégulation est au centre de la vie.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7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Résumé  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b="1" dirty="0"/>
              <a:t>Énergie:  </a:t>
            </a:r>
            <a:r>
              <a:rPr lang="fr-FR" dirty="0"/>
              <a:t>ne se crée pas mais se </a:t>
            </a:r>
            <a:r>
              <a:rPr lang="fr-FR" b="1" dirty="0"/>
              <a:t>transfère et se  transforme.</a:t>
            </a:r>
          </a:p>
          <a:p>
            <a:r>
              <a:rPr lang="fr-FR" i="1" dirty="0"/>
              <a:t>qi</a:t>
            </a:r>
            <a:r>
              <a:rPr lang="fr-FR" dirty="0"/>
              <a:t> et chaleur: deux niveaux d’action différents:</a:t>
            </a:r>
          </a:p>
          <a:p>
            <a:pPr lvl="1"/>
            <a:r>
              <a:rPr lang="fr-FR" b="1" i="1" dirty="0"/>
              <a:t>qi</a:t>
            </a:r>
            <a:r>
              <a:rPr lang="fr-FR" b="1" dirty="0"/>
              <a:t>: </a:t>
            </a:r>
            <a:r>
              <a:rPr lang="fr-FR" dirty="0"/>
              <a:t>processus de transformation.</a:t>
            </a:r>
          </a:p>
          <a:p>
            <a:pPr lvl="2"/>
            <a:r>
              <a:rPr lang="fr-FR" dirty="0"/>
              <a:t>D’origine externe: alimentation+ oxygène,</a:t>
            </a:r>
          </a:p>
          <a:p>
            <a:pPr lvl="2"/>
            <a:r>
              <a:rPr lang="fr-FR" dirty="0"/>
              <a:t>Mouvement vers la profondeur (intracellulaire: ATP),</a:t>
            </a:r>
          </a:p>
          <a:p>
            <a:pPr lvl="2"/>
            <a:r>
              <a:rPr lang="fr-FR" dirty="0"/>
              <a:t>Couplé au sang,</a:t>
            </a:r>
          </a:p>
          <a:p>
            <a:pPr lvl="2"/>
            <a:r>
              <a:rPr lang="fr-FR" dirty="0"/>
              <a:t>En relation avec le pH: qualité de l’eau.</a:t>
            </a:r>
          </a:p>
          <a:p>
            <a:pPr lvl="1"/>
            <a:r>
              <a:rPr lang="fr-FR" b="1" dirty="0"/>
              <a:t>Chaleur: </a:t>
            </a:r>
            <a:r>
              <a:rPr lang="fr-FR" dirty="0"/>
              <a:t>processus de transfert.</a:t>
            </a:r>
          </a:p>
          <a:p>
            <a:pPr lvl="2"/>
            <a:r>
              <a:rPr lang="fr-FR" dirty="0"/>
              <a:t>D’origine interne: activité mentale produit de la chaleur,</a:t>
            </a:r>
          </a:p>
          <a:p>
            <a:pPr lvl="2"/>
            <a:r>
              <a:rPr lang="fr-FR" dirty="0"/>
              <a:t>Mouvement vers la surface (extracellulaire),</a:t>
            </a:r>
          </a:p>
          <a:p>
            <a:pPr lvl="2"/>
            <a:r>
              <a:rPr lang="fr-FR" dirty="0"/>
              <a:t>Couplée à l’eau,</a:t>
            </a:r>
          </a:p>
          <a:p>
            <a:pPr lvl="2"/>
            <a:r>
              <a:rPr lang="fr-FR" dirty="0"/>
              <a:t>En relation avec la température: volume de l’eau.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Résumé </a:t>
            </a:r>
            <a:r>
              <a:rPr lang="fr-F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(suite) 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b="1" dirty="0"/>
              <a:t>Liquides organiques: au centre de la régulation.</a:t>
            </a:r>
          </a:p>
          <a:p>
            <a:pPr lvl="1"/>
            <a:r>
              <a:rPr lang="fr-FR" dirty="0"/>
              <a:t>Extérieur-Intérieur: </a:t>
            </a:r>
            <a:r>
              <a:rPr lang="fr-FR" b="1" dirty="0"/>
              <a:t>TR-MC.</a:t>
            </a:r>
          </a:p>
          <a:p>
            <a:pPr lvl="1"/>
            <a:r>
              <a:rPr lang="fr-FR" dirty="0"/>
              <a:t>Surface-profondeur: </a:t>
            </a:r>
            <a:r>
              <a:rPr lang="fr-FR" b="1" dirty="0"/>
              <a:t>VB-Foie. </a:t>
            </a:r>
          </a:p>
          <a:p>
            <a:pPr lvl="1"/>
            <a:r>
              <a:rPr lang="fr-FR" dirty="0"/>
              <a:t>Couplage:</a:t>
            </a:r>
          </a:p>
          <a:p>
            <a:pPr lvl="2"/>
            <a:r>
              <a:rPr lang="fr-FR" dirty="0"/>
              <a:t>Extérieur-surface: TR/VB:  </a:t>
            </a:r>
            <a:r>
              <a:rPr lang="fr-FR" b="1" i="1" dirty="0"/>
              <a:t>shao yang</a:t>
            </a:r>
            <a:endParaRPr lang="fr-FR" dirty="0"/>
          </a:p>
          <a:p>
            <a:pPr lvl="2"/>
            <a:r>
              <a:rPr lang="fr-FR" dirty="0"/>
              <a:t>Intérieur- profondeur: MC/ F: </a:t>
            </a:r>
            <a:r>
              <a:rPr lang="fr-FR" b="1" i="1" dirty="0"/>
              <a:t>jue yin</a:t>
            </a:r>
            <a:endParaRPr lang="fr-FR" dirty="0"/>
          </a:p>
          <a:p>
            <a:pPr lvl="1"/>
            <a:r>
              <a:rPr lang="fr-FR" dirty="0"/>
              <a:t>Catabolisme: consomme de l’eau.</a:t>
            </a:r>
          </a:p>
          <a:p>
            <a:pPr lvl="1"/>
            <a:r>
              <a:rPr lang="fr-FR" dirty="0"/>
              <a:t>L’anabolisme: libère de l’eau.</a:t>
            </a:r>
          </a:p>
          <a:p>
            <a:r>
              <a:rPr lang="fr-FR" b="1" dirty="0"/>
              <a:t>Signes cliniques importants</a:t>
            </a:r>
            <a:r>
              <a:rPr lang="fr-FR" dirty="0"/>
              <a:t>: comportement, sommeil, respiration, soif, appétit, transpirations, selles, urines, pouls, langue.</a:t>
            </a:r>
          </a:p>
          <a:p>
            <a:pPr marL="11430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► sont à la base du diagnostic. </a:t>
            </a:r>
          </a:p>
          <a:p>
            <a:pPr marL="11430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► sont très difficiles à recueillir et à analyser.</a:t>
            </a:r>
          </a:p>
        </p:txBody>
      </p:sp>
    </p:spTree>
    <p:extLst>
      <p:ext uri="{BB962C8B-B14F-4D97-AF65-F5344CB8AC3E}">
        <p14:creationId xmlns:p14="http://schemas.microsoft.com/office/powerpoint/2010/main" val="3495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4B4887-9714-423D-8685-ADC204877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Deuxième partie</a:t>
            </a:r>
            <a:endParaRPr lang="fr-FR" sz="8000" b="1" dirty="0">
              <a:solidFill>
                <a:srgbClr val="FF0000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b="1"/>
              <a:t>Applications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64492848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Être vivant:</a:t>
            </a:r>
            <a:b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structure dissipative  avec auto organisation des systèmes »</a:t>
            </a:r>
            <a:r>
              <a:rPr lang="fr-FR" sz="2800" b="1" dirty="0"/>
              <a:t/>
            </a:r>
            <a:br>
              <a:rPr lang="fr-FR" sz="2800" b="1" dirty="0"/>
            </a:br>
            <a:endParaRPr lang="fr-FR" sz="3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2132856"/>
            <a:ext cx="8640960" cy="4464496"/>
          </a:xfrm>
        </p:spPr>
        <p:txBody>
          <a:bodyPr anchor="ctr">
            <a:normAutofit/>
          </a:bodyPr>
          <a:lstStyle/>
          <a:p>
            <a:r>
              <a:rPr lang="fr-FR" dirty="0"/>
              <a:t>Système complexe </a:t>
            </a:r>
            <a:r>
              <a:rPr lang="fr-FR" b="1" dirty="0"/>
              <a:t>PROGRAMMÉ,</a:t>
            </a:r>
          </a:p>
          <a:p>
            <a:r>
              <a:rPr lang="fr-FR" dirty="0"/>
              <a:t>en transformations permanentes,</a:t>
            </a:r>
          </a:p>
          <a:p>
            <a:r>
              <a:rPr lang="fr-FR" dirty="0"/>
              <a:t>dépendant de son environnement,</a:t>
            </a:r>
          </a:p>
          <a:p>
            <a:r>
              <a:rPr lang="fr-FR" dirty="0"/>
              <a:t>soumis à des </a:t>
            </a:r>
            <a:r>
              <a:rPr lang="fr-FR" b="1" dirty="0"/>
              <a:t>CONTRAINTES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7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772400" cy="1143000"/>
          </a:xfrm>
        </p:spPr>
        <p:txBody>
          <a:bodyPr/>
          <a:lstStyle/>
          <a:p>
            <a:pPr algn="ctr" eaLnBrk="1" hangingPunct="1"/>
            <a:r>
              <a:rPr lang="fr-FR" alt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Programme</a:t>
            </a:r>
            <a:endParaRPr lang="fr-FR" altLang="fr-FR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060848"/>
                <a:ext cx="7620000" cy="4195936"/>
              </a:xfrm>
            </p:spPr>
            <p:txBody>
              <a:bodyPr anchor="ctr">
                <a:normAutofit/>
              </a:bodyPr>
              <a:lstStyle/>
              <a:p>
                <a:pPr marL="400050" indent="-342900">
                  <a:spcBef>
                    <a:spcPts val="370"/>
                  </a:spcBef>
                  <a:defRPr/>
                </a:pPr>
                <a:r>
                  <a:rPr lang="fr-FR" dirty="0"/>
                  <a:t>Durée du mouvement : intervalle entre la naissance et la mort</a:t>
                </a:r>
              </a:p>
              <a:p>
                <a:pPr marL="400050" indent="-342900">
                  <a:spcBef>
                    <a:spcPts val="370"/>
                  </a:spcBef>
                  <a:defRPr/>
                </a:pPr>
                <a:r>
                  <a:rPr lang="fr-FR" dirty="0"/>
                  <a:t>Constantes homéostasiques: </a:t>
                </a:r>
              </a:p>
              <a:p>
                <a:pPr marL="697230" lvl="1" indent="-342900">
                  <a:spcBef>
                    <a:spcPts val="370"/>
                  </a:spcBef>
                  <a:defRPr/>
                </a:pPr>
                <a:r>
                  <a:rPr lang="fr-FR" dirty="0"/>
                  <a:t>T°: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dirty="0"/>
                  <a:t> 37°.</a:t>
                </a:r>
              </a:p>
              <a:p>
                <a:pPr marL="697230" lvl="1" indent="-342900">
                  <a:spcBef>
                    <a:spcPts val="370"/>
                  </a:spcBef>
                  <a:defRPr/>
                </a:pPr>
                <a:r>
                  <a:rPr lang="fr-FR" dirty="0"/>
                  <a:t>pH: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dirty="0"/>
                  <a:t> 7,4.</a:t>
                </a:r>
              </a:p>
              <a:p>
                <a:pPr marL="514350" indent="-457200">
                  <a:spcBef>
                    <a:spcPts val="370"/>
                  </a:spcBef>
                  <a:defRPr/>
                </a:pPr>
                <a:r>
                  <a:rPr lang="fr-FR" b="1" dirty="0"/>
                  <a:t>Instinct de survie </a:t>
                </a:r>
                <a:r>
                  <a:rPr lang="fr-FR" dirty="0"/>
                  <a:t>: « intelligence instinctive » (SDM).</a:t>
                </a:r>
              </a:p>
              <a:p>
                <a:pPr marL="514350" indent="-457200">
                  <a:spcBef>
                    <a:spcPts val="370"/>
                  </a:spcBef>
                  <a:defRPr/>
                </a:pPr>
                <a:endParaRPr lang="fr-FR" dirty="0"/>
              </a:p>
              <a:p>
                <a:pPr marL="354330" lvl="1" indent="0">
                  <a:spcBef>
                    <a:spcPts val="370"/>
                  </a:spcBef>
                  <a:buNone/>
                  <a:defRPr/>
                </a:pPr>
                <a:r>
                  <a:rPr lang="fr-FR" b="1" dirty="0">
                    <a:solidFill>
                      <a:srgbClr val="FF0000"/>
                    </a:solidFill>
                    <a:latin typeface="Century Gothic"/>
                  </a:rPr>
                  <a:t>              ► </a:t>
                </a:r>
                <a:r>
                  <a:rPr lang="fr-FR" b="1" dirty="0">
                    <a:solidFill>
                      <a:srgbClr val="FF0000"/>
                    </a:solidFill>
                  </a:rPr>
                  <a:t>MOTEUR DE LA « VIE ».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060848"/>
                <a:ext cx="7620000" cy="4195936"/>
              </a:xfrm>
              <a:blipFill rotWithShape="1">
                <a:blip r:embed="rId2"/>
                <a:stretch>
                  <a:fillRect l="-240" r="-8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8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Contraintes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fr-FR" altLang="fr-FR" b="1" dirty="0"/>
          </a:p>
          <a:p>
            <a:r>
              <a:rPr lang="fr-FR" altLang="fr-FR" b="1" dirty="0"/>
              <a:t>Externes</a:t>
            </a:r>
            <a:r>
              <a:rPr lang="fr-FR" altLang="fr-FR" dirty="0"/>
              <a:t> : environnement (climat, saisons, cycles, famille, société……).</a:t>
            </a:r>
          </a:p>
          <a:p>
            <a:r>
              <a:rPr lang="fr-FR" altLang="fr-FR" b="1" dirty="0"/>
              <a:t>Internes</a:t>
            </a:r>
            <a:r>
              <a:rPr lang="fr-FR" altLang="fr-FR" dirty="0"/>
              <a:t> : les besoins fondamentaux: </a:t>
            </a:r>
          </a:p>
          <a:p>
            <a:pPr lvl="1"/>
            <a:r>
              <a:rPr lang="fr-FR" altLang="fr-FR" dirty="0"/>
              <a:t>M.O :</a:t>
            </a:r>
          </a:p>
          <a:p>
            <a:pPr lvl="2"/>
            <a:r>
              <a:rPr lang="fr-FR" altLang="fr-FR" dirty="0"/>
              <a:t>Individu: alimentation, sommeil.</a:t>
            </a:r>
          </a:p>
          <a:p>
            <a:pPr lvl="2"/>
            <a:r>
              <a:rPr lang="fr-FR" altLang="fr-FR" dirty="0"/>
              <a:t>Espèce: reproduction.</a:t>
            </a:r>
          </a:p>
          <a:p>
            <a:pPr lvl="1"/>
            <a:r>
              <a:rPr lang="fr-FR" altLang="fr-FR" dirty="0"/>
              <a:t>Doit être rajouté: travail (l’énergie de production).</a:t>
            </a:r>
          </a:p>
          <a:p>
            <a:pPr lvl="1"/>
            <a:endParaRPr lang="fr-FR" altLang="fr-FR" dirty="0"/>
          </a:p>
          <a:p>
            <a:pPr marL="0" indent="0"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404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énergie de production 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altLang="fr-FR" dirty="0"/>
                  <a:t>En physique: transfert-transformation. </a:t>
                </a:r>
              </a:p>
              <a:p>
                <a:pPr marL="114300" indent="0">
                  <a:buNone/>
                </a:pPr>
                <a:r>
                  <a:rPr lang="fr-FR" altLang="fr-FR" b="1" dirty="0">
                    <a:solidFill>
                      <a:srgbClr val="FF0000"/>
                    </a:solidFill>
                  </a:rPr>
                  <a:t>	</a:t>
                </a:r>
                <a:r>
                  <a:rPr lang="fr-FR" altLang="fr-FR" b="1" dirty="0"/>
                  <a:t>E. potentielle + E. cinétique = E. de production (W).</a:t>
                </a:r>
              </a:p>
              <a:p>
                <a:r>
                  <a:rPr lang="fr-FR" altLang="fr-FR" dirty="0"/>
                  <a:t>En MTC: échanges et transformations.</a:t>
                </a:r>
              </a:p>
              <a:p>
                <a:pPr marL="114300" indent="0">
                  <a:buNone/>
                </a:pPr>
                <a:r>
                  <a:rPr lang="fr-FR" altLang="fr-FR" b="1" i="1" dirty="0">
                    <a:solidFill>
                      <a:srgbClr val="FF0000"/>
                    </a:solidFill>
                  </a:rPr>
                  <a:t>	</a:t>
                </a:r>
                <a:r>
                  <a:rPr lang="fr-FR" altLang="fr-FR" b="1" i="1" dirty="0" err="1"/>
                  <a:t>jing</a:t>
                </a:r>
                <a:r>
                  <a:rPr lang="fr-FR" altLang="fr-FR" b="1" dirty="0"/>
                  <a:t>  + </a:t>
                </a:r>
                <a:r>
                  <a:rPr lang="fr-FR" altLang="fr-FR" b="1" i="1" dirty="0"/>
                  <a:t>qi (substances circulantes)</a:t>
                </a:r>
                <a:r>
                  <a:rPr lang="fr-FR" altLang="fr-FR" b="1" dirty="0"/>
                  <a:t>  = </a:t>
                </a:r>
                <a:r>
                  <a:rPr lang="fr-FR" altLang="fr-FR" b="1" i="1" dirty="0" err="1"/>
                  <a:t>shen</a:t>
                </a:r>
                <a:r>
                  <a:rPr lang="fr-FR" altLang="fr-FR" b="1" i="1" dirty="0"/>
                  <a:t>.</a:t>
                </a:r>
              </a:p>
              <a:p>
                <a:pPr marL="114300" indent="0">
                  <a:buNone/>
                </a:pPr>
                <a:endParaRPr lang="fr-FR" altLang="fr-FR" b="1" dirty="0">
                  <a:solidFill>
                    <a:srgbClr val="FF0000"/>
                  </a:solidFill>
                  <a:latin typeface="Century Gothic"/>
                </a:endParaRPr>
              </a:p>
              <a:p>
                <a:pPr marL="114300" indent="0">
                  <a:buNone/>
                </a:pPr>
                <a:r>
                  <a:rPr lang="fr-FR" altLang="fr-FR" b="1" dirty="0">
                    <a:solidFill>
                      <a:srgbClr val="FF0000"/>
                    </a:solidFill>
                  </a:rPr>
                  <a:t>     Énergie de production </a:t>
                </a:r>
                <a14:m>
                  <m:oMath xmlns:m="http://schemas.openxmlformats.org/officeDocument/2006/math">
                    <m:r>
                      <a:rPr lang="fr-FR" altLang="fr-F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 </m:t>
                    </m:r>
                  </m:oMath>
                </a14:m>
                <a:r>
                  <a:rPr lang="fr-FR" altLang="fr-FR" b="1" dirty="0">
                    <a:solidFill>
                      <a:srgbClr val="FF0000"/>
                    </a:solidFill>
                  </a:rPr>
                  <a:t>production mentale </a:t>
                </a:r>
                <a14:m>
                  <m:oMath xmlns:m="http://schemas.openxmlformats.org/officeDocument/2006/math">
                    <m:r>
                      <a:rPr lang="fr-FR" altLang="fr-FR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altLang="fr-FR" b="1" dirty="0">
                    <a:solidFill>
                      <a:srgbClr val="FF0000"/>
                    </a:solidFill>
                  </a:rPr>
                  <a:t> </a:t>
                </a:r>
                <a:r>
                  <a:rPr lang="fr-FR" altLang="fr-FR" b="1" i="1" dirty="0">
                    <a:solidFill>
                      <a:srgbClr val="FF0000"/>
                    </a:solidFill>
                  </a:rPr>
                  <a:t>SHEN.</a:t>
                </a:r>
              </a:p>
              <a:p>
                <a:pPr marL="114300" indent="0">
                  <a:buNone/>
                </a:pPr>
                <a:endParaRPr lang="fr-FR" altLang="fr-FR" b="1" i="1" dirty="0">
                  <a:solidFill>
                    <a:srgbClr val="FF0000"/>
                  </a:solidFill>
                </a:endParaRPr>
              </a:p>
              <a:p>
                <a:pPr indent="-342900"/>
                <a:r>
                  <a:rPr lang="fr-FR" altLang="fr-FR" dirty="0"/>
                  <a:t>La « production mentale » est au centre de l’équilibre entre les entrées et les sorties.</a:t>
                </a:r>
              </a:p>
              <a:p>
                <a:r>
                  <a:rPr lang="fr-FR" altLang="fr-FR" dirty="0"/>
                  <a:t>L’action sur le mental est au centre du traitement: </a:t>
                </a:r>
              </a:p>
              <a:p>
                <a:pPr marL="114300" indent="0" algn="ctr">
                  <a:buNone/>
                </a:pPr>
                <a:r>
                  <a:rPr lang="fr-FR" altLang="fr-FR" dirty="0"/>
                  <a:t>►Acupuncture</a:t>
                </a:r>
                <a:r>
                  <a:rPr lang="fr-FR" altLang="fr-FR" dirty="0">
                    <a:latin typeface="Century Gothic"/>
                  </a:rPr>
                  <a:t>: </a:t>
                </a:r>
                <a:r>
                  <a:rPr lang="fr-FR" altLang="fr-FR" dirty="0"/>
                  <a:t>action </a:t>
                </a:r>
                <a:r>
                  <a:rPr lang="fr-FR" altLang="fr-FR" b="1" dirty="0"/>
                  <a:t>indirecte</a:t>
                </a:r>
                <a:r>
                  <a:rPr lang="fr-FR" altLang="fr-FR" dirty="0"/>
                  <a:t> par le biais des substances.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0" r="-17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2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539552" y="1412776"/>
            <a:ext cx="71294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fr-FR" altLang="fr-FR" sz="4400" dirty="0">
                <a:latin typeface="+mn-lt"/>
              </a:rPr>
              <a:t>Survie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4400" dirty="0">
                <a:latin typeface="+mn-lt"/>
              </a:rPr>
              <a:t>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4400" dirty="0">
                <a:latin typeface="+mn-lt"/>
              </a:rPr>
              <a:t>Comportement adapté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4400" dirty="0"/>
              <a:t>▼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4400" b="1" dirty="0">
                <a:solidFill>
                  <a:srgbClr val="FF0000"/>
                </a:solidFill>
                <a:latin typeface="+mn-lt"/>
              </a:rPr>
              <a:t>Bonne relation corps-esprit</a:t>
            </a:r>
          </a:p>
        </p:txBody>
      </p:sp>
    </p:spTree>
    <p:extLst>
      <p:ext uri="{BB962C8B-B14F-4D97-AF65-F5344CB8AC3E}">
        <p14:creationId xmlns:p14="http://schemas.microsoft.com/office/powerpoint/2010/main" val="10797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 comportement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dirty="0"/>
              <a:t>Géré par le cerveau: </a:t>
            </a:r>
            <a:r>
              <a:rPr lang="fr-FR" altLang="fr-FR" b="1" dirty="0">
                <a:solidFill>
                  <a:srgbClr val="FF0000"/>
                </a:solidFill>
              </a:rPr>
              <a:t>CŒUR DU RÉACTEUR.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dirty="0"/>
              <a:t>Arch-encéphale: cerveau instinctif et réflexe:</a:t>
            </a:r>
            <a:endParaRPr lang="fr-FR" b="1" dirty="0"/>
          </a:p>
          <a:p>
            <a:pPr marL="411480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b="1" dirty="0">
                <a:latin typeface="Calibri"/>
              </a:rPr>
              <a:t>		→ </a:t>
            </a:r>
            <a:r>
              <a:rPr lang="fr-FR" b="1" dirty="0"/>
              <a:t>SENSATIONS.</a:t>
            </a:r>
            <a:r>
              <a:rPr lang="fr-FR" dirty="0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dirty="0"/>
              <a:t>Palé-encéphale: cerveau impulsif et automatique:</a:t>
            </a:r>
            <a:r>
              <a:rPr lang="fr-FR" b="1" dirty="0"/>
              <a:t> </a:t>
            </a:r>
            <a:endParaRPr lang="fr-FR" dirty="0"/>
          </a:p>
          <a:p>
            <a:pPr marL="411480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b="1" dirty="0"/>
              <a:t>		→ÉMOTIONS</a:t>
            </a:r>
            <a:r>
              <a:rPr lang="fr-FR" dirty="0"/>
              <a:t>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dirty="0"/>
              <a:t>Né-encéphale: cerveau conscient puis rationnel chez l’homme </a:t>
            </a:r>
          </a:p>
          <a:p>
            <a:pPr marL="411480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b="1" dirty="0"/>
              <a:t>		→RÉFLEXION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259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Comportement </a:t>
            </a:r>
            <a:r>
              <a:rPr lang="fr-F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(suite)</a:t>
            </a:r>
            <a:endParaRPr lang="fr-FR" sz="36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152528"/>
          </a:xfrm>
        </p:spPr>
        <p:txBody>
          <a:bodyPr anchor="ctr">
            <a:normAutofit/>
          </a:bodyPr>
          <a:lstStyle/>
          <a:p>
            <a:endParaRPr lang="fr-FR" b="1" dirty="0"/>
          </a:p>
          <a:p>
            <a:r>
              <a:rPr lang="fr-FR" b="1" dirty="0"/>
              <a:t>SENSATIONS</a:t>
            </a:r>
            <a:r>
              <a:rPr lang="fr-FR" dirty="0"/>
              <a:t> : impulsent le mouvement.</a:t>
            </a:r>
          </a:p>
          <a:p>
            <a:r>
              <a:rPr lang="fr-FR" b="1" dirty="0"/>
              <a:t>ÉMOTIONS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Étymologie: émouvoir: e- </a:t>
            </a:r>
            <a:r>
              <a:rPr lang="fr-FR" dirty="0" err="1"/>
              <a:t>movere</a:t>
            </a:r>
            <a:r>
              <a:rPr lang="fr-FR" dirty="0"/>
              <a:t> : </a:t>
            </a:r>
            <a:r>
              <a:rPr lang="fr-FR" b="1" dirty="0">
                <a:solidFill>
                  <a:srgbClr val="FF0000"/>
                </a:solidFill>
              </a:rPr>
              <a:t>REMUER.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REDISTRIBUENT </a:t>
            </a:r>
            <a:r>
              <a:rPr lang="fr-FR" dirty="0"/>
              <a:t>l’énergie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en fonction de la situation.</a:t>
            </a:r>
          </a:p>
          <a:p>
            <a:r>
              <a:rPr lang="fr-FR" b="1" dirty="0"/>
              <a:t>RÉFLEXION</a:t>
            </a:r>
            <a:r>
              <a:rPr lang="fr-FR" dirty="0"/>
              <a:t> : expérience qui contrôle le mouvement.</a:t>
            </a:r>
          </a:p>
        </p:txBody>
      </p:sp>
    </p:spTree>
    <p:extLst>
      <p:ext uri="{BB962C8B-B14F-4D97-AF65-F5344CB8AC3E}">
        <p14:creationId xmlns:p14="http://schemas.microsoft.com/office/powerpoint/2010/main" val="22212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Chaleur/ Température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16224"/>
            <a:ext cx="7609656" cy="4421088"/>
          </a:xfrm>
        </p:spPr>
        <p:txBody>
          <a:bodyPr anchor="ctr">
            <a:normAutofit/>
          </a:bodyPr>
          <a:lstStyle/>
          <a:p>
            <a:pPr indent="-342900"/>
            <a:r>
              <a:rPr lang="fr-FR" sz="2400" dirty="0"/>
              <a:t>Principe de base: </a:t>
            </a:r>
            <a:r>
              <a:rPr lang="fr-FR" sz="2200" b="1" dirty="0">
                <a:solidFill>
                  <a:srgbClr val="FF0000"/>
                </a:solidFill>
              </a:rPr>
              <a:t>AGITATION MOLÉCULAIRE. </a:t>
            </a:r>
            <a:endParaRPr lang="fr-FR" sz="2400" dirty="0"/>
          </a:p>
          <a:p>
            <a:pPr marL="45720" indent="-342900"/>
            <a:r>
              <a:rPr lang="fr-FR" dirty="0"/>
              <a:t>La chaleur est le produit de l’agitation moléculaire.</a:t>
            </a:r>
          </a:p>
          <a:p>
            <a:pPr marL="45720" indent="-342900"/>
            <a:r>
              <a:rPr lang="fr-FR" dirty="0"/>
              <a:t>La température mesure le degré d'agitation moléculaire. </a:t>
            </a:r>
          </a:p>
          <a:p>
            <a:pPr marL="708660" lvl="2" indent="-342900"/>
            <a:r>
              <a:rPr lang="fr-FR" dirty="0"/>
              <a:t>plus les molécules d'un objet sont agitées, plus il est chaud et moins elles bougent, plus il est froid.</a:t>
            </a:r>
          </a:p>
          <a:p>
            <a:pPr marL="708660" lvl="2" indent="-342900"/>
            <a:r>
              <a:rPr lang="fr-FR" dirty="0"/>
              <a:t>Au zéro absolu (-273 degrés Celsius): arrêt du mouvement.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2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Troubles du comportement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Dysfonctionnement  du cerveau:</a:t>
            </a:r>
          </a:p>
          <a:p>
            <a:pPr marL="411480" lvl="1" indent="0">
              <a:buNone/>
            </a:pPr>
            <a:r>
              <a:rPr lang="fr-FR" dirty="0"/>
              <a:t>►Retentissement sur le corps.</a:t>
            </a:r>
          </a:p>
          <a:p>
            <a:pPr marL="411480" lvl="1" indent="0">
              <a:buNone/>
            </a:pPr>
            <a:r>
              <a:rPr lang="fr-FR" dirty="0"/>
              <a:t>► Adaptation selon la « HIÉRARCHIE » des besoins pour assurer la survie.</a:t>
            </a:r>
          </a:p>
          <a:p>
            <a:r>
              <a:rPr lang="fr-FR" dirty="0"/>
              <a:t>Facteurs pathogènes externes: « le </a:t>
            </a:r>
            <a:r>
              <a:rPr lang="fr-FR" i="1" dirty="0" err="1"/>
              <a:t>Xie</a:t>
            </a:r>
            <a:r>
              <a:rPr lang="fr-FR" dirty="0"/>
              <a:t> afflue là où il y a vide de </a:t>
            </a:r>
            <a:r>
              <a:rPr lang="fr-FR" i="1" dirty="0"/>
              <a:t>qi</a:t>
            </a:r>
            <a:r>
              <a:rPr lang="fr-FR" dirty="0"/>
              <a:t> » (SW-33).</a:t>
            </a:r>
          </a:p>
          <a:p>
            <a:r>
              <a:rPr lang="fr-FR" dirty="0"/>
              <a:t>Facteurs ni-externes/ni-internes: trouble du comportement (hygiène de vie: alimentation, activité physique, excès sexuels…..).</a:t>
            </a:r>
          </a:p>
          <a:p>
            <a:r>
              <a:rPr lang="fr-FR" dirty="0"/>
              <a:t>Facteurs internes: émotions, sentiments.</a:t>
            </a:r>
          </a:p>
          <a:p>
            <a:pPr marL="11430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FF0000"/>
                </a:solidFill>
              </a:rPr>
              <a:t>À part les « traumatismes » toutes les pathologies sont d’origine interne.</a:t>
            </a:r>
          </a:p>
        </p:txBody>
      </p:sp>
    </p:spTree>
    <p:extLst>
      <p:ext uri="{BB962C8B-B14F-4D97-AF65-F5344CB8AC3E}">
        <p14:creationId xmlns:p14="http://schemas.microsoft.com/office/powerpoint/2010/main" val="36566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TTT: régulation du mental</a:t>
            </a:r>
            <a:endParaRPr lang="fr-FR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dirty="0"/>
                  <a:t>Individuelle: </a:t>
                </a:r>
              </a:p>
              <a:p>
                <a:pPr lvl="1"/>
                <a:r>
                  <a:rPr lang="fr-FR" dirty="0"/>
                  <a:t>Méditation, relaxation: régulent l’activité mentale.</a:t>
                </a:r>
              </a:p>
              <a:p>
                <a:pPr lvl="1"/>
                <a:r>
                  <a:rPr lang="fr-FR" dirty="0"/>
                  <a:t>Anabolisme musculaire (postures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dirty="0"/>
                  <a:t> activités sportives)</a:t>
                </a:r>
              </a:p>
              <a:p>
                <a:pPr marL="411480" lvl="1" indent="0">
                  <a:buNone/>
                </a:pPr>
                <a:r>
                  <a:rPr lang="fr-FR" dirty="0"/>
                  <a:t>		► diminuent l’entropie.</a:t>
                </a:r>
              </a:p>
              <a:p>
                <a:pPr marL="411480" lvl="1" indent="0">
                  <a:buNone/>
                </a:pPr>
                <a:r>
                  <a:rPr lang="fr-FR" dirty="0"/>
                  <a:t>Ex: yoga, </a:t>
                </a:r>
                <a:r>
                  <a:rPr lang="fr-FR" i="1" dirty="0"/>
                  <a:t>Tai </a:t>
                </a:r>
                <a:r>
                  <a:rPr lang="fr-FR" i="1" dirty="0" err="1"/>
                  <a:t>ji</a:t>
                </a:r>
                <a:r>
                  <a:rPr lang="fr-FR" i="1" dirty="0"/>
                  <a:t>. </a:t>
                </a:r>
              </a:p>
              <a:p>
                <a:r>
                  <a:rPr lang="fr-FR" dirty="0"/>
                  <a:t>Thérapeutique:</a:t>
                </a:r>
              </a:p>
              <a:p>
                <a:pPr lvl="1"/>
                <a:r>
                  <a:rPr lang="fr-FR" b="1" dirty="0">
                    <a:solidFill>
                      <a:srgbClr val="FF0000"/>
                    </a:solidFill>
                  </a:rPr>
                  <a:t>PAROLE : premier outil de traitement.</a:t>
                </a:r>
              </a:p>
              <a:p>
                <a:pPr lvl="2"/>
                <a:r>
                  <a:rPr lang="fr-FR" dirty="0"/>
                  <a:t>Techniques de communication (hypnose, pédagogie de la répétition qui tourne en boucle l’information et augmente la mémoire).</a:t>
                </a:r>
              </a:p>
              <a:p>
                <a:pPr lvl="1"/>
                <a:r>
                  <a:rPr lang="fr-FR" dirty="0"/>
                  <a:t>Acupuncture et moxibustion: action indirecte sur le </a:t>
                </a:r>
                <a:r>
                  <a:rPr lang="fr-FR" i="1" dirty="0" err="1"/>
                  <a:t>jing</a:t>
                </a:r>
                <a:r>
                  <a:rPr lang="fr-FR" i="1" dirty="0"/>
                  <a:t> </a:t>
                </a:r>
                <a:r>
                  <a:rPr lang="fr-FR" dirty="0"/>
                  <a:t>et le </a:t>
                </a:r>
                <a:r>
                  <a:rPr lang="fr-FR" i="1" dirty="0" err="1"/>
                  <a:t>shen</a:t>
                </a:r>
                <a:r>
                  <a:rPr lang="fr-FR" dirty="0"/>
                  <a:t>.</a:t>
                </a:r>
              </a:p>
              <a:p>
                <a:pPr lvl="1"/>
                <a:r>
                  <a:rPr lang="fr-FR" dirty="0"/>
                  <a:t>Médicaments.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0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Outils en MTC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700808"/>
            <a:ext cx="7128792" cy="4392488"/>
          </a:xfrm>
        </p:spPr>
        <p:txBody>
          <a:bodyPr anchor="ctr">
            <a:normAutofit lnSpcReduction="10000"/>
          </a:bodyPr>
          <a:lstStyle/>
          <a:p>
            <a:r>
              <a:rPr lang="fr-FR" b="1" i="1" dirty="0"/>
              <a:t>yin yang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4 images : mouvement général. </a:t>
            </a:r>
          </a:p>
          <a:p>
            <a:pPr lvl="1"/>
            <a:r>
              <a:rPr lang="fr-FR" dirty="0"/>
              <a:t>Cadre clinique, physiopathologie.</a:t>
            </a:r>
          </a:p>
          <a:p>
            <a:r>
              <a:rPr lang="fr-FR" b="1" dirty="0"/>
              <a:t>5 Eléments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Cycle d’engendrement: mouvement.</a:t>
            </a:r>
          </a:p>
          <a:p>
            <a:pPr lvl="1"/>
            <a:r>
              <a:rPr lang="fr-FR" dirty="0"/>
              <a:t>Cycle de contrôle: régulation du mouvement. </a:t>
            </a:r>
          </a:p>
          <a:p>
            <a:r>
              <a:rPr lang="fr-FR" b="1" dirty="0"/>
              <a:t>Substances:</a:t>
            </a:r>
          </a:p>
          <a:p>
            <a:pPr lvl="1"/>
            <a:r>
              <a:rPr lang="fr-FR" dirty="0"/>
              <a:t>Physiopathologie générale.</a:t>
            </a:r>
          </a:p>
          <a:p>
            <a:pPr lvl="1"/>
            <a:r>
              <a:rPr lang="fr-FR" dirty="0"/>
              <a:t>4 couches : maladies de la chaleur.</a:t>
            </a:r>
          </a:p>
          <a:p>
            <a:pPr lvl="2"/>
            <a:r>
              <a:rPr lang="fr-FR" i="1" dirty="0"/>
              <a:t>Wei: </a:t>
            </a:r>
            <a:r>
              <a:rPr lang="fr-FR" dirty="0"/>
              <a:t>liquides</a:t>
            </a:r>
            <a:r>
              <a:rPr lang="fr-FR" i="1" dirty="0"/>
              <a:t> </a:t>
            </a:r>
            <a:r>
              <a:rPr lang="fr-FR" i="1" dirty="0" err="1"/>
              <a:t>jin</a:t>
            </a:r>
            <a:r>
              <a:rPr lang="fr-FR" dirty="0"/>
              <a:t>, </a:t>
            </a:r>
          </a:p>
          <a:p>
            <a:pPr lvl="2"/>
            <a:r>
              <a:rPr lang="fr-FR" i="1" dirty="0"/>
              <a:t>qi</a:t>
            </a:r>
            <a:r>
              <a:rPr lang="fr-FR" dirty="0"/>
              <a:t>, </a:t>
            </a:r>
          </a:p>
          <a:p>
            <a:pPr lvl="2"/>
            <a:r>
              <a:rPr lang="fr-FR" i="1" dirty="0" err="1"/>
              <a:t>iong</a:t>
            </a:r>
            <a:r>
              <a:rPr lang="fr-FR" i="1" dirty="0"/>
              <a:t> : </a:t>
            </a:r>
            <a:r>
              <a:rPr lang="fr-FR" dirty="0"/>
              <a:t>liquide</a:t>
            </a:r>
            <a:r>
              <a:rPr lang="fr-FR" i="1" dirty="0"/>
              <a:t>s </a:t>
            </a:r>
            <a:r>
              <a:rPr lang="fr-FR" i="1" dirty="0" err="1"/>
              <a:t>yé</a:t>
            </a:r>
            <a:r>
              <a:rPr lang="fr-FR" dirty="0"/>
              <a:t>, </a:t>
            </a:r>
          </a:p>
          <a:p>
            <a:pPr lvl="2"/>
            <a:r>
              <a:rPr lang="fr-FR" dirty="0"/>
              <a:t>sang.</a:t>
            </a:r>
          </a:p>
        </p:txBody>
      </p:sp>
    </p:spTree>
    <p:extLst>
      <p:ext uri="{BB962C8B-B14F-4D97-AF65-F5344CB8AC3E}">
        <p14:creationId xmlns:p14="http://schemas.microsoft.com/office/powerpoint/2010/main" val="24115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Outils </a:t>
            </a:r>
            <a:r>
              <a:rPr lang="fr-F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7272808" cy="4709120"/>
          </a:xfrm>
        </p:spPr>
        <p:txBody>
          <a:bodyPr anchor="ctr">
            <a:normAutofit/>
          </a:bodyPr>
          <a:lstStyle/>
          <a:p>
            <a:r>
              <a:rPr lang="fr-FR" b="1" dirty="0"/>
              <a:t>Méridiens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Circulation : marées.</a:t>
            </a:r>
          </a:p>
          <a:p>
            <a:pPr lvl="1"/>
            <a:r>
              <a:rPr lang="fr-FR" dirty="0"/>
              <a:t>Régulation: </a:t>
            </a:r>
          </a:p>
          <a:p>
            <a:pPr lvl="2"/>
            <a:r>
              <a:rPr lang="fr-FR" dirty="0"/>
              <a:t>Relation </a:t>
            </a:r>
            <a:r>
              <a:rPr lang="fr-FR" i="1" dirty="0" err="1"/>
              <a:t>biao</a:t>
            </a:r>
            <a:r>
              <a:rPr lang="fr-FR" i="1" dirty="0"/>
              <a:t>-li,</a:t>
            </a:r>
            <a:endParaRPr lang="fr-FR" dirty="0"/>
          </a:p>
          <a:p>
            <a:pPr lvl="2"/>
            <a:r>
              <a:rPr lang="fr-FR" dirty="0"/>
              <a:t>Relation époux-épouse,</a:t>
            </a:r>
          </a:p>
          <a:p>
            <a:pPr lvl="2"/>
            <a:r>
              <a:rPr lang="fr-FR" dirty="0"/>
              <a:t>Relation midi-minuit: grande piqûre à l’opposé,</a:t>
            </a:r>
          </a:p>
          <a:p>
            <a:pPr lvl="2"/>
            <a:r>
              <a:rPr lang="fr-FR" dirty="0"/>
              <a:t>Relation haut-bas:</a:t>
            </a:r>
          </a:p>
          <a:p>
            <a:pPr lvl="3"/>
            <a:r>
              <a:rPr lang="fr-FR" dirty="0"/>
              <a:t>grands méridiens,</a:t>
            </a:r>
          </a:p>
          <a:p>
            <a:pPr lvl="3"/>
            <a:r>
              <a:rPr lang="fr-FR" dirty="0"/>
              <a:t>6 méridiens du </a:t>
            </a:r>
            <a:r>
              <a:rPr lang="fr-FR" i="1" dirty="0" err="1"/>
              <a:t>shang</a:t>
            </a:r>
            <a:r>
              <a:rPr lang="fr-FR" i="1" dirty="0"/>
              <a:t> han </a:t>
            </a:r>
            <a:r>
              <a:rPr lang="fr-FR" i="1" dirty="0" err="1"/>
              <a:t>lun</a:t>
            </a:r>
            <a:r>
              <a:rPr lang="fr-FR" i="1" dirty="0"/>
              <a:t> </a:t>
            </a:r>
            <a:r>
              <a:rPr lang="fr-FR" dirty="0"/>
              <a:t>: traité des maladies du froid.</a:t>
            </a:r>
          </a:p>
          <a:p>
            <a:r>
              <a:rPr lang="fr-FR" b="1" dirty="0"/>
              <a:t>8 règles</a:t>
            </a:r>
            <a:r>
              <a:rPr lang="fr-FR" dirty="0"/>
              <a:t>: classent les signes et définissent le cadre clinique général.</a:t>
            </a:r>
            <a:r>
              <a:rPr lang="fr-FR" i="1" dirty="0"/>
              <a:t> </a:t>
            </a:r>
          </a:p>
          <a:p>
            <a:r>
              <a:rPr lang="fr-FR" b="1" i="1" dirty="0"/>
              <a:t>zang fu</a:t>
            </a:r>
            <a:r>
              <a:rPr lang="fr-FR" dirty="0"/>
              <a:t>: modèles théoriques de déséquilibre.</a:t>
            </a:r>
          </a:p>
        </p:txBody>
      </p:sp>
    </p:spTree>
    <p:extLst>
      <p:ext uri="{BB962C8B-B14F-4D97-AF65-F5344CB8AC3E}">
        <p14:creationId xmlns:p14="http://schemas.microsoft.com/office/powerpoint/2010/main" val="24115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FCF2E853-87D9-4418-8DBF-64418A6A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I- Mécanismes d’adaptation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DFF65DA-FE5A-4049-A426-D1D1732E7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Association racine et branche</a:t>
            </a:r>
          </a:p>
        </p:txBody>
      </p:sp>
    </p:spTree>
    <p:extLst>
      <p:ext uri="{BB962C8B-B14F-4D97-AF65-F5344CB8AC3E}">
        <p14:creationId xmlns:p14="http://schemas.microsoft.com/office/powerpoint/2010/main" val="72370675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Rappel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Énergie:  ne se crée pas mais se </a:t>
            </a:r>
            <a:r>
              <a:rPr lang="fr-FR" b="1" dirty="0"/>
              <a:t>transfère</a:t>
            </a:r>
            <a:r>
              <a:rPr lang="fr-FR" dirty="0"/>
              <a:t> et se  </a:t>
            </a:r>
            <a:r>
              <a:rPr lang="fr-FR" b="1" dirty="0"/>
              <a:t>transforme.</a:t>
            </a:r>
          </a:p>
          <a:p>
            <a:r>
              <a:rPr lang="fr-FR" dirty="0"/>
              <a:t>Chaleur et </a:t>
            </a:r>
            <a:r>
              <a:rPr lang="fr-FR" i="1" dirty="0"/>
              <a:t>qi </a:t>
            </a:r>
            <a:r>
              <a:rPr lang="fr-FR" dirty="0"/>
              <a:t>: deux niveaux d’action différents.</a:t>
            </a:r>
          </a:p>
          <a:p>
            <a:pPr lvl="1"/>
            <a:r>
              <a:rPr lang="fr-FR" b="1" dirty="0"/>
              <a:t>Chaleur</a:t>
            </a:r>
            <a:r>
              <a:rPr lang="fr-FR" dirty="0"/>
              <a:t>: processus de transfert:</a:t>
            </a:r>
          </a:p>
          <a:p>
            <a:pPr lvl="2"/>
            <a:r>
              <a:rPr lang="fr-FR" dirty="0"/>
              <a:t>Mouvement vers la surface, </a:t>
            </a:r>
          </a:p>
          <a:p>
            <a:pPr lvl="2"/>
            <a:r>
              <a:rPr lang="fr-FR" dirty="0"/>
              <a:t>Couplée à l’eau,</a:t>
            </a:r>
          </a:p>
          <a:p>
            <a:pPr lvl="2"/>
            <a:r>
              <a:rPr lang="fr-FR" dirty="0"/>
              <a:t>En relation avec la température: </a:t>
            </a:r>
            <a:r>
              <a:rPr lang="fr-FR" b="1" dirty="0"/>
              <a:t>volume</a:t>
            </a:r>
            <a:r>
              <a:rPr lang="fr-FR" dirty="0"/>
              <a:t> de l’eau.</a:t>
            </a:r>
          </a:p>
          <a:p>
            <a:pPr lvl="1"/>
            <a:r>
              <a:rPr lang="fr-FR" b="1" i="1" dirty="0"/>
              <a:t>qi</a:t>
            </a:r>
            <a:r>
              <a:rPr lang="fr-FR" i="1" dirty="0"/>
              <a:t> </a:t>
            </a:r>
            <a:r>
              <a:rPr lang="fr-FR" dirty="0"/>
              <a:t>: processus de transformation:</a:t>
            </a:r>
          </a:p>
          <a:p>
            <a:pPr lvl="2"/>
            <a:r>
              <a:rPr lang="fr-FR" dirty="0"/>
              <a:t>Mouvement vers la profondeur ,</a:t>
            </a:r>
          </a:p>
          <a:p>
            <a:pPr lvl="2"/>
            <a:r>
              <a:rPr lang="fr-FR" dirty="0"/>
              <a:t>Couplé au sang,</a:t>
            </a:r>
          </a:p>
          <a:p>
            <a:pPr lvl="2"/>
            <a:r>
              <a:rPr lang="fr-FR" dirty="0"/>
              <a:t>En relation avec le pH: </a:t>
            </a:r>
            <a:r>
              <a:rPr lang="fr-FR" b="1" dirty="0"/>
              <a:t>qualité</a:t>
            </a:r>
            <a:r>
              <a:rPr lang="fr-FR" dirty="0"/>
              <a:t> de l’eau.</a:t>
            </a:r>
          </a:p>
        </p:txBody>
      </p:sp>
    </p:spTree>
    <p:extLst>
      <p:ext uri="{BB962C8B-B14F-4D97-AF65-F5344CB8AC3E}">
        <p14:creationId xmlns:p14="http://schemas.microsoft.com/office/powerpoint/2010/main" val="32686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Chaleur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4709120"/>
          </a:xfrm>
        </p:spPr>
        <p:txBody>
          <a:bodyPr anchor="ctr">
            <a:normAutofit/>
          </a:bodyPr>
          <a:lstStyle/>
          <a:p>
            <a:r>
              <a:rPr lang="fr-FR" b="1" dirty="0"/>
              <a:t>ÉCHANGES</a:t>
            </a:r>
            <a:r>
              <a:rPr lang="fr-FR" dirty="0"/>
              <a:t>: relation intérieur-extérieur (</a:t>
            </a:r>
            <a:r>
              <a:rPr lang="fr-FR" i="1" dirty="0" err="1"/>
              <a:t>nei-wai</a:t>
            </a:r>
            <a:r>
              <a:rPr lang="fr-FR" dirty="0"/>
              <a:t>). </a:t>
            </a:r>
          </a:p>
          <a:p>
            <a:pPr lvl="1"/>
            <a:r>
              <a:rPr lang="fr-FR" dirty="0"/>
              <a:t>TR-5: barrière de l’externe (</a:t>
            </a:r>
            <a:r>
              <a:rPr lang="fr-FR" i="1" dirty="0" err="1"/>
              <a:t>wei</a:t>
            </a:r>
            <a:r>
              <a:rPr lang="fr-FR" i="1" dirty="0"/>
              <a:t> </a:t>
            </a:r>
            <a:r>
              <a:rPr lang="fr-FR" i="1" dirty="0" err="1"/>
              <a:t>guan</a:t>
            </a:r>
            <a:r>
              <a:rPr lang="fr-FR" dirty="0"/>
              <a:t>).</a:t>
            </a:r>
          </a:p>
          <a:p>
            <a:pPr lvl="1"/>
            <a:r>
              <a:rPr lang="fr-FR" dirty="0"/>
              <a:t>MC-6: barrière de l’interne (</a:t>
            </a:r>
            <a:r>
              <a:rPr lang="fr-FR" i="1" dirty="0" err="1"/>
              <a:t>nei</a:t>
            </a:r>
            <a:r>
              <a:rPr lang="fr-FR" i="1" dirty="0"/>
              <a:t> </a:t>
            </a:r>
            <a:r>
              <a:rPr lang="fr-FR" i="1" dirty="0" err="1"/>
              <a:t>guan</a:t>
            </a:r>
            <a:r>
              <a:rPr lang="fr-FR" dirty="0"/>
              <a:t>).</a:t>
            </a:r>
          </a:p>
          <a:p>
            <a:pPr lvl="1"/>
            <a:r>
              <a:rPr lang="fr-FR" dirty="0"/>
              <a:t>Entrées: aliments, boissons.</a:t>
            </a:r>
            <a:endParaRPr lang="fr-FR" b="1" dirty="0"/>
          </a:p>
          <a:p>
            <a:pPr lvl="1"/>
            <a:r>
              <a:rPr lang="fr-FR" dirty="0"/>
              <a:t>Sorties: perspiration, transpirations, urines, selles.</a:t>
            </a:r>
          </a:p>
          <a:p>
            <a:pPr lvl="1"/>
            <a:endParaRPr lang="fr-FR" dirty="0"/>
          </a:p>
          <a:p>
            <a:pPr marL="411480" lvl="1" indent="0">
              <a:buNone/>
            </a:pPr>
            <a:r>
              <a:rPr lang="fr-FR" b="1" dirty="0">
                <a:solidFill>
                  <a:srgbClr val="FF0000"/>
                </a:solidFill>
                <a:latin typeface="Calibri"/>
              </a:rPr>
              <a:t>→ RÉGULÉS PAR LA TEMPÉRATURE</a:t>
            </a:r>
            <a:r>
              <a:rPr lang="fr-FR" b="1" dirty="0">
                <a:solidFill>
                  <a:srgbClr val="FF0000"/>
                </a:solidFill>
              </a:rPr>
              <a:t> (37°) : VOLUME DE L’EAU.</a:t>
            </a:r>
          </a:p>
          <a:p>
            <a:pPr lvl="2"/>
            <a:r>
              <a:rPr lang="fr-FR" dirty="0"/>
              <a:t>chaleur: insuffisance d’eau.</a:t>
            </a:r>
          </a:p>
          <a:p>
            <a:pPr lvl="2"/>
            <a:r>
              <a:rPr lang="fr-FR" dirty="0"/>
              <a:t>froid : excès d’eau.</a:t>
            </a:r>
          </a:p>
          <a:p>
            <a:pPr marL="1314450" lvl="2" indent="-45720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02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  </a:t>
            </a:r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qi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28800"/>
                <a:ext cx="8219256" cy="4709120"/>
              </a:xfrm>
            </p:spPr>
            <p:txBody>
              <a:bodyPr anchor="ctr">
                <a:normAutofit/>
              </a:bodyPr>
              <a:lstStyle/>
              <a:p>
                <a:pPr marL="400050" indent="-342900"/>
                <a:r>
                  <a:rPr lang="fr-FR" b="1" dirty="0"/>
                  <a:t>TRANSFORMATIONS </a:t>
                </a:r>
                <a:r>
                  <a:rPr lang="fr-FR" dirty="0"/>
                  <a:t>(métabolisme) : surface-profondeur (</a:t>
                </a:r>
                <a:r>
                  <a:rPr lang="fr-FR" i="1" dirty="0" err="1"/>
                  <a:t>biao</a:t>
                </a:r>
                <a:r>
                  <a:rPr lang="fr-FR" i="1" dirty="0"/>
                  <a:t>-li</a:t>
                </a:r>
                <a:r>
                  <a:rPr lang="fr-FR" dirty="0"/>
                  <a:t>).</a:t>
                </a:r>
              </a:p>
              <a:p>
                <a:pPr marL="914400" lvl="1" indent="-457200"/>
                <a:r>
                  <a:rPr lang="fr-FR" dirty="0"/>
                  <a:t>Catabolisme: </a:t>
                </a:r>
                <a:r>
                  <a:rPr lang="fr-FR" dirty="0">
                    <a:latin typeface="Calibri"/>
                  </a:rPr>
                  <a:t>↑ l’e</a:t>
                </a:r>
                <a:r>
                  <a:rPr lang="fr-FR" dirty="0"/>
                  <a:t>ntropie et consomme de l’eau.</a:t>
                </a:r>
              </a:p>
              <a:p>
                <a:pPr marL="914400" lvl="1" indent="-457200"/>
                <a:r>
                  <a:rPr lang="fr-FR" dirty="0"/>
                  <a:t>Anabolisme: ↓ l’entropie et libère de l’eau.</a:t>
                </a:r>
              </a:p>
              <a:p>
                <a:pPr marL="914400" lvl="1" indent="-457200"/>
                <a:endParaRPr lang="fr-FR" dirty="0"/>
              </a:p>
              <a:p>
                <a:pPr marL="457200" lvl="1" indent="0">
                  <a:buNone/>
                </a:pPr>
                <a:r>
                  <a:rPr lang="fr-FR" b="1" dirty="0">
                    <a:solidFill>
                      <a:srgbClr val="FF0000"/>
                    </a:solidFill>
                  </a:rPr>
                  <a:t>→ RÉGULÉ PAR LE PH (7,4) : QUALITÉ DE L’EAU.</a:t>
                </a:r>
              </a:p>
              <a:p>
                <a:pPr marL="1314450" lvl="2" indent="-457200"/>
                <a:r>
                  <a:rPr lang="fr-FR" dirty="0"/>
                  <a:t>Eau acide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dirty="0"/>
                  <a:t> eau chaude.</a:t>
                </a:r>
              </a:p>
              <a:p>
                <a:pPr marL="1314450" lvl="2" indent="-457200"/>
                <a:r>
                  <a:rPr lang="fr-FR" dirty="0"/>
                  <a:t>Eau alcaline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dirty="0"/>
                  <a:t> eau froide.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219256" cy="4709120"/>
              </a:xfrm>
              <a:blipFill>
                <a:blip r:embed="rId3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02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EDD593-1A44-40F7-BA8A-18912335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" y="260647"/>
            <a:ext cx="8291264" cy="1785199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yin yang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et régulation</a:t>
            </a:r>
            <a:r>
              <a:rPr lang="fr-FR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r-FR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 </a:t>
            </a:r>
            <a:r>
              <a:rPr lang="fr-F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transfert-transformation »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44734" y="2201579"/>
            <a:ext cx="8215698" cy="4219958"/>
            <a:chOff x="675416" y="2145231"/>
            <a:chExt cx="8215698" cy="4219958"/>
          </a:xfrm>
        </p:grpSpPr>
        <p:grpSp>
          <p:nvGrpSpPr>
            <p:cNvPr id="3" name="Groupe 2"/>
            <p:cNvGrpSpPr/>
            <p:nvPr/>
          </p:nvGrpSpPr>
          <p:grpSpPr>
            <a:xfrm>
              <a:off x="675416" y="2145231"/>
              <a:ext cx="8215698" cy="4219958"/>
              <a:chOff x="865492" y="1678539"/>
              <a:chExt cx="8215698" cy="421995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77816" y="2420888"/>
                <a:ext cx="504000" cy="792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372200" y="4599497"/>
                <a:ext cx="504000" cy="9176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650376" y="2420888"/>
                <a:ext cx="504000" cy="72008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572000" y="3501007"/>
                <a:ext cx="504000" cy="7478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29816" y="4918562"/>
                <a:ext cx="504000" cy="58938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55144" y="3501007"/>
                <a:ext cx="504000" cy="74780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66272" y="4919528"/>
                <a:ext cx="504000" cy="576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902376" y="4918562"/>
                <a:ext cx="504000" cy="57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14272" y="2420888"/>
                <a:ext cx="504000" cy="79208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146376" y="2420888"/>
                <a:ext cx="504000" cy="72008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 flipV="1">
                <a:off x="899592" y="2420888"/>
                <a:ext cx="7488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1016294" y="3501007"/>
                <a:ext cx="694846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V="1">
                <a:off x="1051992" y="4581128"/>
                <a:ext cx="7488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1814272" y="2096888"/>
                <a:ext cx="504000" cy="324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529816" y="4571945"/>
                <a:ext cx="504000" cy="324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146376" y="2096888"/>
                <a:ext cx="504000" cy="324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367895" y="4581128"/>
                <a:ext cx="504000" cy="321505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7921586" y="2051556"/>
                <a:ext cx="90369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Excès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7741989" y="5529165"/>
                <a:ext cx="133920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Insuffisance </a:t>
                </a:r>
                <a:endParaRPr lang="fr-FR" i="1" dirty="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6571894" y="1678539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865492" y="490263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3364633" y="2784357"/>
                <a:ext cx="21415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T°: Volume de l’eau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3480443" y="5351069"/>
                <a:ext cx="21623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pH : qualité de l’eau</a:t>
                </a:r>
              </a:p>
            </p:txBody>
          </p:sp>
          <p:cxnSp>
            <p:nvCxnSpPr>
              <p:cNvPr id="5" name="Connecteur droit 4"/>
              <p:cNvCxnSpPr/>
              <p:nvPr/>
            </p:nvCxnSpPr>
            <p:spPr>
              <a:xfrm>
                <a:off x="1814272" y="2096888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flipV="1">
                <a:off x="1814272" y="2096888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flipV="1">
                <a:off x="1549720" y="4594562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1525241" y="4571945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6149593" y="2101732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flipV="1">
                <a:off x="6146376" y="2114198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flipV="1">
                <a:off x="6367895" y="4594562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/>
            <p:cNvCxnSpPr/>
            <p:nvPr/>
          </p:nvCxnSpPr>
          <p:spPr>
            <a:xfrm>
              <a:off x="6177819" y="5061254"/>
              <a:ext cx="504000" cy="3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2156731" y="5511634"/>
            <a:ext cx="34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TRANSFORMATION À L’INTÉRIEUR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373857" y="512088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yang</a:t>
            </a:r>
            <a:r>
              <a:rPr lang="fr-FR" dirty="0"/>
              <a:t> en </a:t>
            </a:r>
            <a:r>
              <a:rPr lang="fr-FR" i="1" dirty="0"/>
              <a:t>yin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21374" y="5023849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yin</a:t>
            </a:r>
            <a:r>
              <a:rPr lang="fr-FR" dirty="0"/>
              <a:t> en </a:t>
            </a:r>
            <a:r>
              <a:rPr lang="fr-FR" i="1" dirty="0"/>
              <a:t>yang 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11760" y="2992724"/>
            <a:ext cx="272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TRANSFERT À L’EXTÉRIEUR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34008" y="2574196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froid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967613" y="2582796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chaleur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367355" y="3839381"/>
            <a:ext cx="10697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Équilibre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511880" y="4074785"/>
            <a:ext cx="85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T°: 37°</a:t>
            </a:r>
          </a:p>
          <a:p>
            <a:r>
              <a:rPr lang="fr-FR" b="1" dirty="0"/>
              <a:t>pH: 7,4</a:t>
            </a:r>
          </a:p>
        </p:txBody>
      </p:sp>
    </p:spTree>
    <p:extLst>
      <p:ext uri="{BB962C8B-B14F-4D97-AF65-F5344CB8AC3E}">
        <p14:creationId xmlns:p14="http://schemas.microsoft.com/office/powerpoint/2010/main" val="49546333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5445224"/>
            <a:ext cx="7659687" cy="1168400"/>
          </a:xfrm>
        </p:spPr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Régulation par la température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Volume, pression, débit</a:t>
            </a:r>
          </a:p>
        </p:txBody>
      </p:sp>
    </p:spTree>
    <p:extLst>
      <p:ext uri="{BB962C8B-B14F-4D97-AF65-F5344CB8AC3E}">
        <p14:creationId xmlns:p14="http://schemas.microsoft.com/office/powerpoint/2010/main" val="152602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Exemple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7620000" cy="4800600"/>
          </a:xfrm>
        </p:spPr>
        <p:txBody>
          <a:bodyPr anchor="ctr"/>
          <a:lstStyle/>
          <a:p>
            <a:r>
              <a:rPr lang="fr-FR" dirty="0"/>
              <a:t>Deux objets , métal et bois, placés dans la même pièce ont la </a:t>
            </a:r>
            <a:r>
              <a:rPr lang="fr-FR" b="1" dirty="0"/>
              <a:t>même température</a:t>
            </a:r>
            <a:r>
              <a:rPr lang="fr-FR" dirty="0"/>
              <a:t>. </a:t>
            </a:r>
          </a:p>
          <a:p>
            <a:r>
              <a:rPr lang="fr-FR" dirty="0"/>
              <a:t>Au contact le métal parait plus froid que le bois  parce qu’il est </a:t>
            </a:r>
            <a:r>
              <a:rPr lang="fr-FR" b="1" dirty="0"/>
              <a:t>meilleur conducteur </a:t>
            </a:r>
            <a:r>
              <a:rPr lang="fr-FR" dirty="0"/>
              <a:t>et qu’il absorbe notre chaleur.</a:t>
            </a:r>
          </a:p>
          <a:p>
            <a:endParaRPr lang="fr-FR" dirty="0"/>
          </a:p>
          <a:p>
            <a:pPr marL="114300" indent="0" algn="ctr">
              <a:buNone/>
            </a:pPr>
            <a:r>
              <a:rPr lang="fr-FR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FF0000"/>
                </a:solidFill>
              </a:rPr>
              <a:t>APPARENCE ET RÉALITÉ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4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Adaptation à la chaleur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b="1" dirty="0"/>
              <a:t>ORIGINE EXTERNE </a:t>
            </a:r>
            <a:r>
              <a:rPr lang="fr-FR" dirty="0"/>
              <a:t>: l’organisme </a:t>
            </a:r>
            <a:r>
              <a:rPr lang="fr-FR" b="1" dirty="0">
                <a:solidFill>
                  <a:srgbClr val="0070C0"/>
                </a:solidFill>
              </a:rPr>
              <a:t>↑ le </a:t>
            </a:r>
            <a:r>
              <a:rPr lang="fr-FR" b="1" i="1" dirty="0">
                <a:solidFill>
                  <a:srgbClr val="0070C0"/>
                </a:solidFill>
              </a:rPr>
              <a:t>yin</a:t>
            </a:r>
            <a:r>
              <a:rPr lang="fr-FR" b="1" dirty="0">
                <a:solidFill>
                  <a:srgbClr val="0070C0"/>
                </a:solidFill>
              </a:rPr>
              <a:t> pour </a:t>
            </a:r>
            <a:r>
              <a:rPr lang="fr-FR" b="1" dirty="0">
                <a:solidFill>
                  <a:srgbClr val="FF0000"/>
                </a:solidFill>
              </a:rPr>
              <a:t>↓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le </a:t>
            </a:r>
            <a:r>
              <a:rPr lang="fr-FR" b="1" i="1" dirty="0">
                <a:solidFill>
                  <a:srgbClr val="FF0000"/>
                </a:solidFill>
              </a:rPr>
              <a:t>yang.</a:t>
            </a:r>
          </a:p>
          <a:p>
            <a:pPr lvl="1"/>
            <a:r>
              <a:rPr lang="fr-FR" dirty="0"/>
              <a:t>  </a:t>
            </a:r>
            <a:r>
              <a:rPr lang="fr-FR" b="1" dirty="0">
                <a:solidFill>
                  <a:srgbClr val="0070C0"/>
                </a:solidFill>
              </a:rPr>
              <a:t>↑ le </a:t>
            </a:r>
            <a:r>
              <a:rPr lang="fr-FR" b="1" i="1" dirty="0">
                <a:solidFill>
                  <a:srgbClr val="0070C0"/>
                </a:solidFill>
              </a:rPr>
              <a:t>yin:  </a:t>
            </a:r>
            <a:endParaRPr lang="fr-FR" b="1" dirty="0">
              <a:solidFill>
                <a:srgbClr val="0070C0"/>
              </a:solidFill>
            </a:endParaRPr>
          </a:p>
          <a:p>
            <a:pPr lvl="2"/>
            <a:r>
              <a:rPr lang="fr-FR" dirty="0"/>
              <a:t>Soif: ↑ les apports eau.</a:t>
            </a:r>
          </a:p>
          <a:p>
            <a:pPr lvl="2"/>
            <a:r>
              <a:rPr lang="fr-FR" dirty="0"/>
              <a:t> Constipation, oligurie: ↓les éliminations d’eau.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 ↓ le </a:t>
            </a:r>
            <a:r>
              <a:rPr lang="fr-FR" b="1" i="1" dirty="0">
                <a:solidFill>
                  <a:srgbClr val="FF0000"/>
                </a:solidFill>
              </a:rPr>
              <a:t>yang </a:t>
            </a:r>
            <a:r>
              <a:rPr lang="fr-FR" i="1" dirty="0"/>
              <a:t>: </a:t>
            </a:r>
          </a:p>
          <a:p>
            <a:pPr lvl="2"/>
            <a:r>
              <a:rPr lang="fr-FR" b="1" dirty="0"/>
              <a:t>Transfère le </a:t>
            </a:r>
            <a:r>
              <a:rPr lang="fr-FR" b="1" i="1" dirty="0"/>
              <a:t>yang </a:t>
            </a:r>
            <a:r>
              <a:rPr lang="fr-FR" b="1" dirty="0"/>
              <a:t>à l’extérieur: </a:t>
            </a:r>
            <a:r>
              <a:rPr lang="fr-FR" dirty="0">
                <a:latin typeface="Calibri"/>
              </a:rPr>
              <a:t>Vasodilatation, transpirations.</a:t>
            </a:r>
          </a:p>
          <a:p>
            <a:pPr lvl="2"/>
            <a:r>
              <a:rPr lang="fr-FR" dirty="0"/>
              <a:t>↓ faim et l’activité physique.</a:t>
            </a:r>
          </a:p>
          <a:p>
            <a:pPr lvl="2"/>
            <a:endParaRPr lang="fr-FR" dirty="0">
              <a:latin typeface="Calibri"/>
            </a:endParaRPr>
          </a:p>
          <a:p>
            <a:r>
              <a:rPr lang="fr-FR" b="1" dirty="0">
                <a:latin typeface="Calibri"/>
              </a:rPr>
              <a:t>ORIGINE INTERNE </a:t>
            </a:r>
            <a:r>
              <a:rPr lang="fr-FR" dirty="0">
                <a:latin typeface="Calibri"/>
              </a:rPr>
              <a:t>: l’organisme </a:t>
            </a:r>
            <a:r>
              <a:rPr lang="fr-FR" b="1" dirty="0">
                <a:solidFill>
                  <a:srgbClr val="0070C0"/>
                </a:solidFill>
                <a:latin typeface="Calibri"/>
              </a:rPr>
              <a:t>transforme le </a:t>
            </a:r>
            <a:r>
              <a:rPr lang="fr-FR" b="1" i="1" dirty="0">
                <a:solidFill>
                  <a:srgbClr val="0070C0"/>
                </a:solidFill>
                <a:latin typeface="Calibri"/>
              </a:rPr>
              <a:t>yang </a:t>
            </a:r>
            <a:r>
              <a:rPr lang="fr-FR" b="1" dirty="0">
                <a:solidFill>
                  <a:srgbClr val="0070C0"/>
                </a:solidFill>
                <a:latin typeface="Calibri"/>
              </a:rPr>
              <a:t>en</a:t>
            </a:r>
            <a:r>
              <a:rPr lang="fr-FR" b="1" i="1" dirty="0">
                <a:solidFill>
                  <a:srgbClr val="0070C0"/>
                </a:solidFill>
                <a:latin typeface="Calibri"/>
              </a:rPr>
              <a:t> yin.</a:t>
            </a:r>
          </a:p>
          <a:p>
            <a:pPr lvl="1"/>
            <a:r>
              <a:rPr lang="fr-FR" b="1" dirty="0">
                <a:solidFill>
                  <a:srgbClr val="0070C0"/>
                </a:solidFill>
                <a:latin typeface="Calibri"/>
              </a:rPr>
              <a:t>↑ L’ANABOLISME :</a:t>
            </a:r>
          </a:p>
          <a:p>
            <a:pPr marL="411480" lvl="1" indent="0">
              <a:buNone/>
            </a:pPr>
            <a:r>
              <a:rPr lang="fr-FR" dirty="0">
                <a:latin typeface="Calibri"/>
              </a:rPr>
              <a:t>met en réserve: ↑ poids </a:t>
            </a:r>
          </a:p>
          <a:p>
            <a:pPr marL="411480" lvl="1" indent="0">
              <a:buNone/>
            </a:pPr>
            <a:r>
              <a:rPr lang="fr-FR" b="1" dirty="0"/>
              <a:t>Libère de l’eau: REFROIDIT</a:t>
            </a:r>
          </a:p>
          <a:p>
            <a:pPr lvl="2"/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6300192" y="2204864"/>
            <a:ext cx="2012707" cy="1044080"/>
            <a:chOff x="5475357" y="2204864"/>
            <a:chExt cx="2012707" cy="1044080"/>
          </a:xfrm>
        </p:grpSpPr>
        <p:sp>
          <p:nvSpPr>
            <p:cNvPr id="6" name="Rectangle 5"/>
            <p:cNvSpPr/>
            <p:nvPr/>
          </p:nvSpPr>
          <p:spPr>
            <a:xfrm>
              <a:off x="6548907" y="2528864"/>
              <a:ext cx="50400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44907" y="2528864"/>
              <a:ext cx="504000" cy="7200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44907" y="2204864"/>
              <a:ext cx="504000" cy="324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/>
            <p:nvPr/>
          </p:nvCxnSpPr>
          <p:spPr>
            <a:xfrm flipV="1">
              <a:off x="6044907" y="2222174"/>
              <a:ext cx="504000" cy="3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6044907" y="2204864"/>
              <a:ext cx="504000" cy="3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5475357" y="2528864"/>
              <a:ext cx="20127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6154545" y="5356650"/>
            <a:ext cx="1944000" cy="935998"/>
            <a:chOff x="5970241" y="5123186"/>
            <a:chExt cx="1944000" cy="935998"/>
          </a:xfrm>
        </p:grpSpPr>
        <p:sp>
          <p:nvSpPr>
            <p:cNvPr id="14" name="Rectangle 13"/>
            <p:cNvSpPr/>
            <p:nvPr/>
          </p:nvSpPr>
          <p:spPr>
            <a:xfrm>
              <a:off x="6556727" y="5148965"/>
              <a:ext cx="504000" cy="324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5970241" y="5123186"/>
              <a:ext cx="1944000" cy="935998"/>
              <a:chOff x="5860967" y="5568568"/>
              <a:chExt cx="1944000" cy="93599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444208" y="5915185"/>
                <a:ext cx="504000" cy="58938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980664" y="5916151"/>
                <a:ext cx="504000" cy="576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5" name="Connecteur droit 14"/>
              <p:cNvCxnSpPr/>
              <p:nvPr/>
            </p:nvCxnSpPr>
            <p:spPr>
              <a:xfrm flipV="1">
                <a:off x="6464112" y="5591185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6439633" y="5568568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5860967" y="5568568"/>
                <a:ext cx="194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34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1176" y="332656"/>
            <a:ext cx="8651304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S. cliniques: chaleur plénitude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52736"/>
            <a:ext cx="7620000" cy="4800600"/>
          </a:xfrm>
        </p:spPr>
        <p:txBody>
          <a:bodyPr anchor="ctr"/>
          <a:lstStyle/>
          <a:p>
            <a:pPr lvl="0"/>
            <a:endParaRPr lang="fr-FR" sz="2400" dirty="0">
              <a:solidFill>
                <a:prstClr val="black"/>
              </a:solidFill>
            </a:endParaRP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↑ les apports d’eau: </a:t>
            </a:r>
          </a:p>
          <a:p>
            <a:pPr lvl="1"/>
            <a:r>
              <a:rPr lang="fr-FR" sz="2000" b="1" dirty="0">
                <a:solidFill>
                  <a:srgbClr val="FF0000"/>
                </a:solidFill>
              </a:rPr>
              <a:t>Soif.</a:t>
            </a: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Éliminer la chaleur:</a:t>
            </a:r>
          </a:p>
          <a:p>
            <a:pPr lvl="1"/>
            <a:r>
              <a:rPr lang="fr-FR" sz="2000" b="1" dirty="0">
                <a:solidFill>
                  <a:srgbClr val="FF0000"/>
                </a:solidFill>
              </a:rPr>
              <a:t>Vasodilatation: teint rouge. </a:t>
            </a:r>
          </a:p>
          <a:p>
            <a:pPr lvl="1"/>
            <a:r>
              <a:rPr lang="fr-FR" sz="2000" b="1" dirty="0">
                <a:solidFill>
                  <a:srgbClr val="FF0000"/>
                </a:solidFill>
              </a:rPr>
              <a:t>Transpirations.</a:t>
            </a:r>
            <a:endParaRPr lang="fr-FR" sz="2000" b="1" dirty="0">
              <a:solidFill>
                <a:prstClr val="black"/>
              </a:solidFill>
            </a:endParaRP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↓ la chaleur: </a:t>
            </a:r>
          </a:p>
          <a:p>
            <a:pPr lvl="1"/>
            <a:r>
              <a:rPr lang="fr-FR" sz="2000" b="1" dirty="0">
                <a:solidFill>
                  <a:srgbClr val="FF0000"/>
                </a:solidFill>
              </a:rPr>
              <a:t>↓faim à l’extrême nausées et vomissements.</a:t>
            </a:r>
          </a:p>
          <a:p>
            <a:pPr lvl="1"/>
            <a:r>
              <a:rPr lang="fr-FR" sz="2000" b="1" dirty="0">
                <a:solidFill>
                  <a:srgbClr val="FF0000"/>
                </a:solidFill>
              </a:rPr>
              <a:t>↓ l’activité musculaire</a:t>
            </a:r>
            <a:r>
              <a:rPr lang="fr-FR" b="1" dirty="0">
                <a:solidFill>
                  <a:srgbClr val="FF0000"/>
                </a:solidFill>
              </a:rPr>
              <a:t>: « asthénie ».</a:t>
            </a:r>
            <a:endParaRPr lang="fr-FR" sz="2000" b="1" dirty="0">
              <a:solidFill>
                <a:srgbClr val="FF0000"/>
              </a:solidFill>
            </a:endParaRP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Garder l’eau </a:t>
            </a:r>
          </a:p>
          <a:p>
            <a:pPr lvl="1"/>
            <a:r>
              <a:rPr lang="fr-FR" sz="2000" b="1" dirty="0">
                <a:solidFill>
                  <a:srgbClr val="FF0000"/>
                </a:solidFill>
              </a:rPr>
              <a:t>Oligurie.</a:t>
            </a:r>
          </a:p>
          <a:p>
            <a:pPr lvl="1"/>
            <a:r>
              <a:rPr lang="fr-FR" sz="2000" b="1" dirty="0">
                <a:solidFill>
                  <a:srgbClr val="FF0000"/>
                </a:solidFill>
              </a:rPr>
              <a:t>Constipation.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2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Mécanisme de la soif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b="1" dirty="0"/>
              <a:t>DÉCLENCHÉE:</a:t>
            </a:r>
          </a:p>
          <a:p>
            <a:pPr lvl="1"/>
            <a:r>
              <a:rPr lang="fr-FR" dirty="0"/>
              <a:t>Qualité de l’eau:</a:t>
            </a:r>
          </a:p>
          <a:p>
            <a:pPr lvl="2"/>
            <a:r>
              <a:rPr lang="fr-FR" dirty="0"/>
              <a:t>L’augmentation de l’osmolarité : Sécheresse de la bouche (</a:t>
            </a:r>
            <a:r>
              <a:rPr lang="fr-FR" b="1" dirty="0"/>
              <a:t>Rte-1, R-1)</a:t>
            </a:r>
          </a:p>
          <a:p>
            <a:pPr lvl="1"/>
            <a:r>
              <a:rPr lang="fr-FR" dirty="0"/>
              <a:t>Volume de l’eau:</a:t>
            </a:r>
          </a:p>
          <a:p>
            <a:pPr lvl="2"/>
            <a:r>
              <a:rPr lang="fr-FR" dirty="0"/>
              <a:t>La diminution du volume plasmatique : système rénine angiotensine aldostérone: </a:t>
            </a:r>
            <a:r>
              <a:rPr lang="fr-FR" sz="2600" b="1" dirty="0"/>
              <a:t>P- R.</a:t>
            </a:r>
          </a:p>
          <a:p>
            <a:pPr marL="457200" lvl="1" indent="0">
              <a:buNone/>
            </a:pPr>
            <a:r>
              <a:rPr lang="fr-FR" b="1" dirty="0">
                <a:solidFill>
                  <a:srgbClr val="0070C0"/>
                </a:solidFill>
                <a:latin typeface="Century Gothic"/>
              </a:rPr>
              <a:t>► </a:t>
            </a:r>
            <a:r>
              <a:rPr lang="fr-FR" b="1" dirty="0">
                <a:solidFill>
                  <a:srgbClr val="0070C0"/>
                </a:solidFill>
              </a:rPr>
              <a:t>CENTRES HYPOTHALAMIQUES DE LA SOIF.</a:t>
            </a:r>
          </a:p>
          <a:p>
            <a:pPr marL="514350" indent="-457200"/>
            <a:r>
              <a:rPr lang="fr-FR" b="1" dirty="0"/>
              <a:t>ÉTANCHÉE:</a:t>
            </a:r>
          </a:p>
          <a:p>
            <a:pPr marL="914400" lvl="1" indent="-457200"/>
            <a:r>
              <a:rPr lang="fr-FR" dirty="0"/>
              <a:t>Bouche et gorge humidifiés.</a:t>
            </a:r>
            <a:endParaRPr lang="fr-FR" sz="3000" b="1" dirty="0"/>
          </a:p>
          <a:p>
            <a:pPr marL="914400" lvl="1" indent="-457200"/>
            <a:r>
              <a:rPr lang="fr-FR" dirty="0"/>
              <a:t>Pression artérielle (FAN): </a:t>
            </a:r>
            <a:r>
              <a:rPr lang="fr-FR" sz="2600" b="1" dirty="0"/>
              <a:t>C-R.</a:t>
            </a:r>
          </a:p>
          <a:p>
            <a:pPr marL="914400" lvl="1" indent="-457200"/>
            <a:r>
              <a:rPr lang="fr-FR" dirty="0"/>
              <a:t>Estomac distendu : </a:t>
            </a:r>
            <a:r>
              <a:rPr lang="fr-FR" sz="3000" b="1" dirty="0"/>
              <a:t>E.</a:t>
            </a:r>
          </a:p>
          <a:p>
            <a:pPr marL="457200" lvl="1" indent="0">
              <a:buNone/>
            </a:pPr>
            <a:r>
              <a:rPr lang="fr-FR" b="1" dirty="0">
                <a:solidFill>
                  <a:srgbClr val="0070C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0070C0"/>
                </a:solidFill>
              </a:rPr>
              <a:t>PRÉVIENT L’HYPERHYDRATATION ET L’HÉMODILUTION.</a:t>
            </a:r>
          </a:p>
        </p:txBody>
      </p:sp>
    </p:spTree>
    <p:extLst>
      <p:ext uri="{BB962C8B-B14F-4D97-AF65-F5344CB8AC3E}">
        <p14:creationId xmlns:p14="http://schemas.microsoft.com/office/powerpoint/2010/main" val="21811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Transpirations 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003232" cy="3340968"/>
          </a:xfrm>
        </p:spPr>
        <p:txBody>
          <a:bodyPr anchor="ctr">
            <a:normAutofit/>
          </a:bodyPr>
          <a:lstStyle/>
          <a:p>
            <a:r>
              <a:rPr lang="fr-FR" dirty="0"/>
              <a:t>Par </a:t>
            </a:r>
            <a:r>
              <a:rPr lang="fr-FR" b="1" dirty="0"/>
              <a:t>DIFFUSION</a:t>
            </a:r>
            <a:r>
              <a:rPr lang="fr-FR" dirty="0"/>
              <a:t> (perspiration): </a:t>
            </a:r>
          </a:p>
          <a:p>
            <a:pPr lvl="1"/>
            <a:r>
              <a:rPr lang="fr-FR" dirty="0"/>
              <a:t>Phénomène passif.</a:t>
            </a:r>
          </a:p>
          <a:p>
            <a:pPr lvl="1"/>
            <a:r>
              <a:rPr lang="fr-FR" dirty="0"/>
              <a:t> Diffusion continue sous forme de vapeur: poumons et peau. </a:t>
            </a:r>
          </a:p>
          <a:p>
            <a:r>
              <a:rPr lang="fr-FR" dirty="0"/>
              <a:t>Par </a:t>
            </a:r>
            <a:r>
              <a:rPr lang="fr-FR" b="1" dirty="0"/>
              <a:t>SÉCRÉTION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phénomène actif.</a:t>
            </a:r>
          </a:p>
          <a:p>
            <a:pPr lvl="1"/>
            <a:r>
              <a:rPr lang="fr-FR" dirty="0"/>
              <a:t>déclenchées par l’↑ de la température d’origine externe ou interne (stress: vasoconstriction).</a:t>
            </a:r>
          </a:p>
        </p:txBody>
      </p:sp>
    </p:spTree>
    <p:extLst>
      <p:ext uri="{BB962C8B-B14F-4D97-AF65-F5344CB8AC3E}">
        <p14:creationId xmlns:p14="http://schemas.microsoft.com/office/powerpoint/2010/main" val="31613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Vasodilatation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556792"/>
            <a:ext cx="8496944" cy="4853136"/>
          </a:xfrm>
        </p:spPr>
        <p:txBody>
          <a:bodyPr anchor="ctr">
            <a:normAutofit/>
          </a:bodyPr>
          <a:lstStyle/>
          <a:p>
            <a:r>
              <a:rPr lang="fr-FR" dirty="0"/>
              <a:t>1° niveau: «système vasodilatateur actif».</a:t>
            </a:r>
          </a:p>
          <a:p>
            <a:pPr lvl="1"/>
            <a:r>
              <a:rPr lang="fr-FR" dirty="0"/>
              <a:t>La vasodilatation veineuse: </a:t>
            </a:r>
          </a:p>
          <a:p>
            <a:pPr lvl="2"/>
            <a:r>
              <a:rPr lang="fr-FR" dirty="0"/>
              <a:t>ralentît la circulation capillaire (</a:t>
            </a:r>
            <a:r>
              <a:rPr lang="fr-FR" b="1" dirty="0"/>
              <a:t>MC</a:t>
            </a:r>
            <a:r>
              <a:rPr lang="fr-FR" dirty="0"/>
              <a:t>) </a:t>
            </a:r>
          </a:p>
          <a:p>
            <a:pPr marL="777240" lvl="2" indent="0">
              <a:buNone/>
            </a:pPr>
            <a:r>
              <a:rPr lang="fr-FR" dirty="0">
                <a:latin typeface="Calibri"/>
              </a:rPr>
              <a:t>→ ↑</a:t>
            </a:r>
            <a:r>
              <a:rPr lang="fr-FR" dirty="0"/>
              <a:t>le temps de transit à travers la peau.</a:t>
            </a:r>
          </a:p>
          <a:p>
            <a:r>
              <a:rPr lang="fr-FR" dirty="0"/>
              <a:t>2° niveau de régulation lorsque la stabilité cardio-vasculaire générale est menacée: </a:t>
            </a:r>
          </a:p>
          <a:p>
            <a:pPr lvl="1"/>
            <a:r>
              <a:rPr lang="fr-FR" dirty="0"/>
              <a:t>l’élévation de la fréquence cardiaque: maintien le débit cardiaque. </a:t>
            </a:r>
          </a:p>
          <a:p>
            <a:pPr lvl="1"/>
            <a:r>
              <a:rPr lang="fr-FR" dirty="0"/>
              <a:t>redistribution de la circulation sanguine aux dépens d’organes tels que le foie (?), les reins et les intestins (</a:t>
            </a:r>
            <a:r>
              <a:rPr lang="fr-FR" dirty="0" err="1"/>
              <a:t>Rowell</a:t>
            </a:r>
            <a:r>
              <a:rPr lang="fr-FR" dirty="0"/>
              <a:t>, 1983).</a:t>
            </a:r>
          </a:p>
          <a:p>
            <a:pPr lvl="2"/>
            <a:r>
              <a:rPr lang="fr-FR" dirty="0"/>
              <a:t>Reins: oligurie.</a:t>
            </a:r>
          </a:p>
          <a:p>
            <a:pPr lvl="2"/>
            <a:r>
              <a:rPr lang="fr-FR" dirty="0"/>
              <a:t>Intestins: constipation.</a:t>
            </a:r>
          </a:p>
          <a:p>
            <a:pPr lvl="2"/>
            <a:r>
              <a:rPr lang="fr-FR" dirty="0"/>
              <a:t>Foie: bloque la descente de l’estomac: nausées, vomissements?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Arrêt des transpirations.</a:t>
            </a:r>
          </a:p>
        </p:txBody>
      </p:sp>
    </p:spTree>
    <p:extLst>
      <p:ext uri="{BB962C8B-B14F-4D97-AF65-F5344CB8AC3E}">
        <p14:creationId xmlns:p14="http://schemas.microsoft.com/office/powerpoint/2010/main" val="743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Élimination de la chaleur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/>
              <a:t>PERSPIRATION INSENSIBLE</a:t>
            </a:r>
          </a:p>
          <a:p>
            <a:pPr marL="0" indent="0" algn="ctr">
              <a:buNone/>
            </a:pPr>
            <a:r>
              <a:rPr lang="fr-FR" b="1" dirty="0"/>
              <a:t>↓</a:t>
            </a:r>
          </a:p>
          <a:p>
            <a:pPr marL="0" indent="0" algn="ctr">
              <a:buNone/>
            </a:pPr>
            <a:r>
              <a:rPr lang="fr-FR" b="1" dirty="0"/>
              <a:t>TRANSPIRATION (PAR VASO-DILATATION)</a:t>
            </a:r>
          </a:p>
          <a:p>
            <a:pPr marL="0" indent="0" algn="ctr">
              <a:buNone/>
            </a:pPr>
            <a:r>
              <a:rPr lang="fr-FR" b="1" dirty="0"/>
              <a:t>↓</a:t>
            </a:r>
          </a:p>
          <a:p>
            <a:pPr marL="0" indent="0" algn="ctr">
              <a:buNone/>
            </a:pPr>
            <a:r>
              <a:rPr lang="fr-FR" b="1" dirty="0"/>
              <a:t>BLOCAGE DES URINES ET DES SELLES</a:t>
            </a:r>
          </a:p>
          <a:p>
            <a:pPr marL="0" indent="0" algn="ctr">
              <a:buNone/>
            </a:pPr>
            <a:r>
              <a:rPr lang="fr-FR" b="1" dirty="0"/>
              <a:t>↓</a:t>
            </a:r>
          </a:p>
          <a:p>
            <a:pPr marL="0" indent="0" algn="ctr">
              <a:buNone/>
            </a:pPr>
            <a:r>
              <a:rPr lang="fr-FR" b="1" dirty="0"/>
              <a:t>BLOCAGE DE LA DESCENTE: </a:t>
            </a:r>
          </a:p>
          <a:p>
            <a:pPr marL="0" indent="0" algn="ctr">
              <a:buNone/>
            </a:pPr>
            <a:r>
              <a:rPr lang="fr-FR" b="1" dirty="0"/>
              <a:t>nausées, vomissements</a:t>
            </a:r>
          </a:p>
          <a:p>
            <a:pPr marL="0" indent="0" algn="ctr">
              <a:buNone/>
            </a:pPr>
            <a:r>
              <a:rPr lang="fr-FR" b="1" dirty="0"/>
              <a:t>↓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ARRÊT DES TRANSPIRATIONS: 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↑ </a:t>
            </a:r>
            <a:r>
              <a:rPr lang="fr-FR" b="1" dirty="0">
                <a:solidFill>
                  <a:srgbClr val="FF0000"/>
                </a:solidFill>
              </a:rPr>
              <a:t>Soif.</a:t>
            </a:r>
          </a:p>
          <a:p>
            <a:pPr lvl="2"/>
            <a:r>
              <a:rPr lang="fr-FR" dirty="0"/>
              <a:t>MC-3: soif ardente, soif avec hématémèse.</a:t>
            </a:r>
          </a:p>
          <a:p>
            <a:pPr lvl="2"/>
            <a:r>
              <a:rPr lang="fr-FR" dirty="0"/>
              <a:t>MC-5: soif pendant la fièvre. </a:t>
            </a:r>
          </a:p>
          <a:p>
            <a:pPr lvl="2"/>
            <a:r>
              <a:rPr lang="fr-FR" dirty="0"/>
              <a:t>MC-8 :soif agitante.</a:t>
            </a:r>
          </a:p>
          <a:p>
            <a:pPr marL="114300" indent="0">
              <a:buNone/>
            </a:pPr>
            <a:r>
              <a:rPr lang="fr-FR" b="1" dirty="0">
                <a:latin typeface="Century Gothic"/>
              </a:rPr>
              <a:t>		►</a:t>
            </a:r>
            <a:r>
              <a:rPr lang="fr-FR" b="1" dirty="0"/>
              <a:t> le MC protège le cœur.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1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Signes d’alerte d’un coup de chaleur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fontAlgn="t"/>
            <a:r>
              <a:rPr lang="fr-FR" b="1" dirty="0"/>
              <a:t>Symptômes généraux:</a:t>
            </a:r>
            <a:endParaRPr lang="fr-FR" dirty="0"/>
          </a:p>
          <a:p>
            <a:pPr lvl="1" fontAlgn="t"/>
            <a:r>
              <a:rPr lang="fr-FR" dirty="0"/>
              <a:t>Hyperthermie : température interne supérieure à 40,6 °C.</a:t>
            </a:r>
          </a:p>
          <a:p>
            <a:pPr lvl="1" fontAlgn="t"/>
            <a:r>
              <a:rPr lang="fr-FR" dirty="0"/>
              <a:t>Tachycardie : pouls rapide,</a:t>
            </a:r>
          </a:p>
          <a:p>
            <a:pPr lvl="1" fontAlgn="t"/>
            <a:r>
              <a:rPr lang="fr-FR" dirty="0"/>
              <a:t>Respiration rapide,</a:t>
            </a:r>
          </a:p>
          <a:p>
            <a:pPr lvl="1" fontAlgn="t"/>
            <a:r>
              <a:rPr lang="fr-FR" dirty="0"/>
              <a:t>Maux de tête,</a:t>
            </a:r>
          </a:p>
          <a:p>
            <a:pPr lvl="1" fontAlgn="t"/>
            <a:r>
              <a:rPr lang="fr-FR" dirty="0"/>
              <a:t>Nausées, vomissements: empêchent l’acide d’origine gastrique de pénétrer dans le corps????</a:t>
            </a:r>
          </a:p>
          <a:p>
            <a:pPr fontAlgn="t"/>
            <a:r>
              <a:rPr lang="fr-FR" b="1" dirty="0"/>
              <a:t>Symptômes cutanés:</a:t>
            </a:r>
            <a:endParaRPr lang="fr-FR" dirty="0"/>
          </a:p>
          <a:p>
            <a:pPr lvl="1" fontAlgn="t"/>
            <a:r>
              <a:rPr lang="fr-FR" dirty="0"/>
              <a:t>Peau sèche, rouge et chaude,</a:t>
            </a:r>
          </a:p>
          <a:p>
            <a:pPr lvl="1" fontAlgn="t"/>
            <a:r>
              <a:rPr lang="fr-FR" b="1" dirty="0">
                <a:solidFill>
                  <a:srgbClr val="FF0000"/>
                </a:solidFill>
              </a:rPr>
              <a:t>ABSENCE DE TRANSPIRATIONS.</a:t>
            </a:r>
          </a:p>
          <a:p>
            <a:pPr fontAlgn="t"/>
            <a:r>
              <a:rPr lang="fr-FR" b="1" dirty="0"/>
              <a:t>Symptômes neurosensoriels:</a:t>
            </a:r>
            <a:endParaRPr lang="fr-FR" dirty="0"/>
          </a:p>
          <a:p>
            <a:pPr lvl="1" fontAlgn="t"/>
            <a:r>
              <a:rPr lang="fr-FR" dirty="0"/>
              <a:t>Confusion, comportement étrange, délire, voire convulsions.</a:t>
            </a:r>
          </a:p>
          <a:p>
            <a:pPr lvl="1" fontAlgn="t"/>
            <a:r>
              <a:rPr lang="fr-FR" dirty="0"/>
              <a:t>Perte de connaissance éventuelle,</a:t>
            </a:r>
          </a:p>
          <a:p>
            <a:pPr lvl="1" fontAlgn="t"/>
            <a:r>
              <a:rPr lang="fr-FR" dirty="0"/>
              <a:t>Pupilles dilatées.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Organes et tissus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Cœur: vaisseaux sanguins: </a:t>
            </a:r>
          </a:p>
          <a:p>
            <a:pPr lvl="1"/>
            <a:r>
              <a:rPr lang="fr-FR" dirty="0"/>
              <a:t>Circulation: volume d’eau.</a:t>
            </a:r>
          </a:p>
          <a:p>
            <a:r>
              <a:rPr lang="fr-FR" dirty="0"/>
              <a:t>Rate: chair (tissu adipeux et masse musculaire): </a:t>
            </a:r>
          </a:p>
          <a:p>
            <a:pPr lvl="1"/>
            <a:r>
              <a:rPr lang="fr-FR" dirty="0"/>
              <a:t>mise en réserve: lipogenèse et glycogénogenèse (anabolisme).</a:t>
            </a:r>
          </a:p>
          <a:p>
            <a:pPr lvl="1"/>
            <a:r>
              <a:rPr lang="fr-FR" dirty="0"/>
              <a:t>Libération: lipolyse et glycolyse.</a:t>
            </a:r>
          </a:p>
          <a:p>
            <a:r>
              <a:rPr lang="fr-FR" dirty="0"/>
              <a:t>Poumon: surface: peau et poils: </a:t>
            </a:r>
          </a:p>
          <a:p>
            <a:pPr lvl="1"/>
            <a:r>
              <a:rPr lang="fr-FR" dirty="0"/>
              <a:t>Diffusion: perspiration (permanente).</a:t>
            </a:r>
          </a:p>
          <a:p>
            <a:r>
              <a:rPr lang="fr-FR" dirty="0"/>
              <a:t>Rein: os: </a:t>
            </a:r>
          </a:p>
          <a:p>
            <a:pPr lvl="1"/>
            <a:r>
              <a:rPr lang="fr-FR" dirty="0"/>
              <a:t>métabolisme calcique:</a:t>
            </a:r>
          </a:p>
          <a:p>
            <a:pPr lvl="2"/>
            <a:r>
              <a:rPr lang="fr-FR" dirty="0"/>
              <a:t>Activité musculaire: myocarde.</a:t>
            </a:r>
          </a:p>
          <a:p>
            <a:pPr lvl="2"/>
            <a:r>
              <a:rPr lang="fr-FR" dirty="0"/>
              <a:t>Coagulation.</a:t>
            </a:r>
          </a:p>
          <a:p>
            <a:r>
              <a:rPr lang="fr-FR" dirty="0"/>
              <a:t>Foie: muscles:</a:t>
            </a:r>
          </a:p>
          <a:p>
            <a:pPr lvl="1"/>
            <a:r>
              <a:rPr lang="fr-FR" dirty="0"/>
              <a:t>Répartition en fonction des besoins.</a:t>
            </a:r>
          </a:p>
          <a:p>
            <a:r>
              <a:rPr lang="fr-FR" dirty="0"/>
              <a:t>Maitre du cœur: capillaires: </a:t>
            </a:r>
          </a:p>
          <a:p>
            <a:pPr lvl="1"/>
            <a:r>
              <a:rPr lang="fr-FR" dirty="0"/>
              <a:t>protection du cœur.</a:t>
            </a:r>
          </a:p>
          <a:p>
            <a:pPr marL="114300" indent="0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► </a:t>
            </a:r>
            <a:r>
              <a:rPr lang="fr-FR" b="1" dirty="0">
                <a:solidFill>
                  <a:srgbClr val="FF0000"/>
                </a:solidFill>
              </a:rPr>
              <a:t>Tous ces tissus sont le support de l’activité fonctionnelle de chaque organe dans la thermorégulation. </a:t>
            </a:r>
          </a:p>
        </p:txBody>
      </p:sp>
    </p:spTree>
    <p:extLst>
      <p:ext uri="{BB962C8B-B14F-4D97-AF65-F5344CB8AC3E}">
        <p14:creationId xmlns:p14="http://schemas.microsoft.com/office/powerpoint/2010/main" val="37493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Adaptation au froid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b="1" dirty="0"/>
              <a:t>D’ORIGINE EXTERNE </a:t>
            </a:r>
            <a:r>
              <a:rPr lang="fr-FR" dirty="0"/>
              <a:t>: l’organisme </a:t>
            </a:r>
            <a:r>
              <a:rPr lang="fr-FR" b="1" dirty="0">
                <a:solidFill>
                  <a:srgbClr val="0070C0"/>
                </a:solidFill>
                <a:latin typeface="Calibri"/>
              </a:rPr>
              <a:t>↓le </a:t>
            </a:r>
            <a:r>
              <a:rPr lang="fr-FR" b="1" i="1" dirty="0">
                <a:solidFill>
                  <a:srgbClr val="0070C0"/>
                </a:solidFill>
                <a:latin typeface="Calibri"/>
              </a:rPr>
              <a:t>yin</a:t>
            </a:r>
            <a:r>
              <a:rPr lang="fr-FR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↑le </a:t>
            </a:r>
            <a:r>
              <a:rPr lang="fr-FR" b="1" i="1" dirty="0">
                <a:solidFill>
                  <a:srgbClr val="FF0000"/>
                </a:solidFill>
                <a:latin typeface="Calibri"/>
              </a:rPr>
              <a:t>yang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↓le </a:t>
            </a:r>
            <a:r>
              <a:rPr lang="fr-FR" b="1" i="1" dirty="0">
                <a:solidFill>
                  <a:srgbClr val="0070C0"/>
                </a:solidFill>
              </a:rPr>
              <a:t>yin</a:t>
            </a:r>
            <a:r>
              <a:rPr lang="fr-FR" dirty="0"/>
              <a:t>: </a:t>
            </a:r>
          </a:p>
          <a:p>
            <a:pPr lvl="2"/>
            <a:r>
              <a:rPr lang="fr-FR" dirty="0"/>
              <a:t>↑ les urines, +/- les selles,</a:t>
            </a:r>
          </a:p>
          <a:p>
            <a:pPr lvl="2"/>
            <a:r>
              <a:rPr lang="fr-FR" dirty="0"/>
              <a:t>↓la soif.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↑le </a:t>
            </a:r>
            <a:r>
              <a:rPr lang="fr-FR" b="1" i="1" dirty="0">
                <a:solidFill>
                  <a:srgbClr val="FF0000"/>
                </a:solidFill>
              </a:rPr>
              <a:t>yang</a:t>
            </a:r>
            <a:r>
              <a:rPr lang="fr-FR" b="1" dirty="0">
                <a:solidFill>
                  <a:srgbClr val="FF0000"/>
                </a:solidFill>
              </a:rPr>
              <a:t>: </a:t>
            </a:r>
          </a:p>
          <a:p>
            <a:pPr lvl="2"/>
            <a:r>
              <a:rPr lang="fr-FR" dirty="0"/>
              <a:t>frissons, </a:t>
            </a:r>
          </a:p>
          <a:p>
            <a:pPr lvl="2"/>
            <a:r>
              <a:rPr lang="fr-FR" dirty="0"/>
              <a:t>↑ l’appétit, </a:t>
            </a:r>
          </a:p>
          <a:p>
            <a:pPr lvl="2"/>
            <a:r>
              <a:rPr lang="fr-FR" dirty="0"/>
              <a:t>↑ l’activité physique.</a:t>
            </a:r>
          </a:p>
          <a:p>
            <a:r>
              <a:rPr lang="fr-FR" b="1" dirty="0"/>
              <a:t>D’ORIGINE INTERNE</a:t>
            </a:r>
            <a:r>
              <a:rPr lang="fr-FR" dirty="0"/>
              <a:t>: l’organisme </a:t>
            </a:r>
            <a:r>
              <a:rPr lang="fr-FR" b="1" dirty="0">
                <a:solidFill>
                  <a:srgbClr val="FF0000"/>
                </a:solidFill>
              </a:rPr>
              <a:t>transforme le </a:t>
            </a:r>
            <a:r>
              <a:rPr lang="fr-FR" b="1" i="1" dirty="0">
                <a:solidFill>
                  <a:srgbClr val="FF0000"/>
                </a:solidFill>
              </a:rPr>
              <a:t>yin </a:t>
            </a:r>
            <a:r>
              <a:rPr lang="fr-FR" b="1" dirty="0">
                <a:solidFill>
                  <a:srgbClr val="FF0000"/>
                </a:solidFill>
              </a:rPr>
              <a:t>en</a:t>
            </a:r>
            <a:r>
              <a:rPr lang="fr-FR" b="1" i="1" dirty="0">
                <a:solidFill>
                  <a:srgbClr val="FF0000"/>
                </a:solidFill>
              </a:rPr>
              <a:t> yang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↑ LE CATABOLISME:</a:t>
            </a:r>
          </a:p>
          <a:p>
            <a:pPr marL="411480" lvl="1" indent="0">
              <a:buNone/>
            </a:pPr>
            <a:r>
              <a:rPr lang="fr-FR" dirty="0"/>
              <a:t>Utilise les réserves: amaigrissement.</a:t>
            </a:r>
          </a:p>
          <a:p>
            <a:pPr marL="411480" lvl="1" indent="0">
              <a:buNone/>
            </a:pPr>
            <a:r>
              <a:rPr lang="fr-FR" b="1" dirty="0"/>
              <a:t>Consomme l’eau: RÉCHAUFFE.</a:t>
            </a:r>
          </a:p>
          <a:p>
            <a:pPr marL="411480" lvl="1" indent="0">
              <a:buNone/>
            </a:pPr>
            <a:r>
              <a:rPr lang="fr-FR" b="1" dirty="0">
                <a:latin typeface="Calibri"/>
              </a:rPr>
              <a:t>		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6300192" y="2384920"/>
            <a:ext cx="1962400" cy="1116088"/>
            <a:chOff x="5775040" y="2384920"/>
            <a:chExt cx="1962400" cy="1116088"/>
          </a:xfrm>
        </p:grpSpPr>
        <p:sp>
          <p:nvSpPr>
            <p:cNvPr id="6" name="Rectangle 5"/>
            <p:cNvSpPr/>
            <p:nvPr/>
          </p:nvSpPr>
          <p:spPr>
            <a:xfrm>
              <a:off x="6156176" y="2708920"/>
              <a:ext cx="50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92632" y="2708920"/>
              <a:ext cx="504000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92632" y="2384920"/>
              <a:ext cx="504000" cy="324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6692632" y="2384920"/>
              <a:ext cx="504000" cy="3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5775040" y="2708920"/>
              <a:ext cx="196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6689720" y="2384920"/>
              <a:ext cx="504000" cy="3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6588424" y="5394503"/>
            <a:ext cx="1800000" cy="922566"/>
            <a:chOff x="6588424" y="5394503"/>
            <a:chExt cx="1800000" cy="922566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6588424" y="5394503"/>
              <a:ext cx="180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e 1"/>
            <p:cNvGrpSpPr/>
            <p:nvPr/>
          </p:nvGrpSpPr>
          <p:grpSpPr>
            <a:xfrm>
              <a:off x="6801895" y="5394503"/>
              <a:ext cx="1038481" cy="922566"/>
              <a:chOff x="5747137" y="5117602"/>
              <a:chExt cx="1038481" cy="92256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751442" y="5122537"/>
                <a:ext cx="504000" cy="9176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281618" y="5456419"/>
                <a:ext cx="504000" cy="57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22" name="Connecteur droit 21"/>
              <p:cNvCxnSpPr/>
              <p:nvPr/>
            </p:nvCxnSpPr>
            <p:spPr>
              <a:xfrm flipV="1">
                <a:off x="5747137" y="5117602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5747137" y="5117602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80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80025-CEAB-463B-82B4-82463A9B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S. cliniques : froid plénitude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12BA447C-78F2-4A5A-A2E1-61FEB22C1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Éliminer l’eau: 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Polyurie,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Diarrhée.</a:t>
            </a:r>
          </a:p>
          <a:p>
            <a:r>
              <a:rPr lang="fr-FR" dirty="0"/>
              <a:t>↓ les apports d’eau: 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pas de soif ou soif de boissons chaudes.</a:t>
            </a:r>
          </a:p>
          <a:p>
            <a:r>
              <a:rPr lang="fr-FR" dirty="0"/>
              <a:t>Garder la chaleur: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Vasoconstriction: teint pâle.</a:t>
            </a:r>
          </a:p>
          <a:p>
            <a:r>
              <a:rPr lang="fr-FR" dirty="0"/>
              <a:t>↑ la chaleur: 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Frissons, tremblements.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↑ l’appétit, activité musculaire.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125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Température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  <a:p>
            <a:pPr marL="114300" indent="0">
              <a:buNone/>
            </a:pPr>
            <a:r>
              <a:rPr lang="fr-FR" b="1" dirty="0"/>
              <a:t>Grandeur physique </a:t>
            </a:r>
            <a:r>
              <a:rPr lang="fr-FR" dirty="0"/>
              <a:t>qui permet d’évaluer la présence ou l’absence de chaleur qui traduit le degré d'agitation des molécules d'un corps.</a:t>
            </a:r>
          </a:p>
        </p:txBody>
      </p:sp>
    </p:spTree>
    <p:extLst>
      <p:ext uri="{BB962C8B-B14F-4D97-AF65-F5344CB8AC3E}">
        <p14:creationId xmlns:p14="http://schemas.microsoft.com/office/powerpoint/2010/main" val="16466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Régulation par le pH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Métabolisme: qualité de l’eau</a:t>
            </a:r>
          </a:p>
        </p:txBody>
      </p:sp>
    </p:spTree>
    <p:extLst>
      <p:ext uri="{BB962C8B-B14F-4D97-AF65-F5344CB8AC3E}">
        <p14:creationId xmlns:p14="http://schemas.microsoft.com/office/powerpoint/2010/main" val="380150007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Mécanisme de la faim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Très complexe.</a:t>
            </a:r>
          </a:p>
          <a:p>
            <a:r>
              <a:rPr lang="fr-FR" dirty="0"/>
              <a:t>Peu de certitudes.</a:t>
            </a:r>
          </a:p>
          <a:p>
            <a:r>
              <a:rPr lang="fr-FR" b="1" dirty="0"/>
              <a:t>Augmentée par le froid.</a:t>
            </a:r>
          </a:p>
          <a:p>
            <a:r>
              <a:rPr lang="fr-FR" dirty="0">
                <a:latin typeface="Calibri"/>
              </a:rPr>
              <a:t>Rôle des </a:t>
            </a:r>
            <a:r>
              <a:rPr lang="fr-FR" dirty="0"/>
              <a:t>catécholamines: adrénaline, noradrénaline, dopamine: </a:t>
            </a:r>
          </a:p>
          <a:p>
            <a:pPr lvl="1"/>
            <a:r>
              <a:rPr lang="fr-FR" dirty="0"/>
              <a:t>hormones et neuromédiateurs de l'éveil et de l'action,</a:t>
            </a:r>
          </a:p>
          <a:p>
            <a:pPr lvl="1"/>
            <a:r>
              <a:rPr lang="fr-FR" dirty="0"/>
              <a:t>Leur sécrétion est augmentée en cas de stress, d’hypoglycémie, de froid,</a:t>
            </a:r>
          </a:p>
          <a:p>
            <a:pPr lvl="1"/>
            <a:r>
              <a:rPr lang="fr-FR" dirty="0"/>
              <a:t>Elles préparent le corps à l'activité physique et psychologique,</a:t>
            </a:r>
          </a:p>
          <a:p>
            <a:pPr lvl="1"/>
            <a:r>
              <a:rPr lang="fr-FR" dirty="0"/>
              <a:t>Elles exercent une action stimulante au niveau cardiorespiratoire, cérébral et rénal.</a:t>
            </a:r>
          </a:p>
        </p:txBody>
      </p:sp>
    </p:spTree>
    <p:extLst>
      <p:ext uri="{BB962C8B-B14F-4D97-AF65-F5344CB8AC3E}">
        <p14:creationId xmlns:p14="http://schemas.microsoft.com/office/powerpoint/2010/main" val="38491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Insuffisance alimentaire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Conséquence: froid vide.</a:t>
            </a:r>
          </a:p>
          <a:p>
            <a:pPr marL="114300" indent="0">
              <a:buNone/>
            </a:pPr>
            <a:r>
              <a:rPr lang="fr-FR" b="1" dirty="0">
                <a:solidFill>
                  <a:srgbClr val="FF0000"/>
                </a:solidFill>
              </a:rPr>
              <a:t>		↓ </a:t>
            </a:r>
            <a:r>
              <a:rPr lang="fr-FR" b="1" i="1" dirty="0">
                <a:solidFill>
                  <a:srgbClr val="FF0000"/>
                </a:solidFill>
              </a:rPr>
              <a:t>yang, </a:t>
            </a:r>
            <a:r>
              <a:rPr lang="fr-FR" b="1" dirty="0">
                <a:solidFill>
                  <a:srgbClr val="0070C0"/>
                </a:solidFill>
              </a:rPr>
              <a:t>excès relatif de yin.</a:t>
            </a:r>
          </a:p>
          <a:p>
            <a:r>
              <a:rPr lang="fr-FR" dirty="0"/>
              <a:t>Adaptation: l’organisme </a:t>
            </a:r>
            <a:r>
              <a:rPr lang="fr-FR" b="1" dirty="0">
                <a:solidFill>
                  <a:srgbClr val="0070C0"/>
                </a:solidFill>
                <a:latin typeface="Calibri"/>
              </a:rPr>
              <a:t>transforme le </a:t>
            </a:r>
            <a:r>
              <a:rPr lang="fr-FR" b="1" i="1" dirty="0">
                <a:solidFill>
                  <a:srgbClr val="0070C0"/>
                </a:solidFill>
                <a:latin typeface="Calibri"/>
              </a:rPr>
              <a:t>yin en yang:</a:t>
            </a:r>
          </a:p>
          <a:p>
            <a:pPr lvl="1"/>
            <a:r>
              <a:rPr lang="fr-FR" dirty="0"/>
              <a:t>↑ catabolisme: </a:t>
            </a:r>
          </a:p>
          <a:p>
            <a:pPr lvl="2"/>
            <a:r>
              <a:rPr lang="fr-FR" dirty="0"/>
              <a:t>Libère de la chaleur: </a:t>
            </a:r>
            <a:r>
              <a:rPr lang="fr-FR" b="1" dirty="0">
                <a:solidFill>
                  <a:srgbClr val="FF0000"/>
                </a:solidFill>
              </a:rPr>
              <a:t>↑le </a:t>
            </a:r>
            <a:r>
              <a:rPr lang="fr-FR" b="1" i="1" dirty="0">
                <a:solidFill>
                  <a:srgbClr val="FF0000"/>
                </a:solidFill>
              </a:rPr>
              <a:t>yang.</a:t>
            </a:r>
          </a:p>
          <a:p>
            <a:pPr lvl="2"/>
            <a:r>
              <a:rPr lang="fr-FR" dirty="0"/>
              <a:t>Consomme de l’eau: </a:t>
            </a:r>
            <a:r>
              <a:rPr lang="fr-FR" b="1" dirty="0">
                <a:solidFill>
                  <a:srgbClr val="0070C0"/>
                </a:solidFill>
                <a:latin typeface="Calibri"/>
              </a:rPr>
              <a:t>↓ le </a:t>
            </a:r>
            <a:r>
              <a:rPr lang="fr-FR" b="1" i="1" dirty="0">
                <a:solidFill>
                  <a:srgbClr val="0070C0"/>
                </a:solidFill>
                <a:latin typeface="Calibri"/>
              </a:rPr>
              <a:t>yin.</a:t>
            </a:r>
          </a:p>
          <a:p>
            <a:pPr lvl="2"/>
            <a:endParaRPr lang="fr-FR" b="1" i="1" dirty="0">
              <a:solidFill>
                <a:srgbClr val="0070C0"/>
              </a:solidFill>
            </a:endParaRPr>
          </a:p>
          <a:p>
            <a:pPr lvl="1"/>
            <a:r>
              <a:rPr lang="fr-FR" dirty="0"/>
              <a:t>Évolution: utilisation des réserves : </a:t>
            </a:r>
          </a:p>
          <a:p>
            <a:pPr marL="457200" lvl="1" indent="0">
              <a:buNone/>
            </a:pPr>
            <a:r>
              <a:rPr lang="fr-FR" dirty="0"/>
              <a:t>		</a:t>
            </a:r>
            <a:r>
              <a:rPr lang="fr-FR" b="1" dirty="0"/>
              <a:t>►AMAIGRISSEMENT.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040376" y="2002378"/>
            <a:ext cx="1800000" cy="922566"/>
            <a:chOff x="6588424" y="5394503"/>
            <a:chExt cx="1800000" cy="922566"/>
          </a:xfrm>
        </p:grpSpPr>
        <p:cxnSp>
          <p:nvCxnSpPr>
            <p:cNvPr id="5" name="Connecteur droit 4"/>
            <p:cNvCxnSpPr/>
            <p:nvPr/>
          </p:nvCxnSpPr>
          <p:spPr>
            <a:xfrm flipV="1">
              <a:off x="6588424" y="5394503"/>
              <a:ext cx="180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e 5"/>
            <p:cNvGrpSpPr/>
            <p:nvPr/>
          </p:nvGrpSpPr>
          <p:grpSpPr>
            <a:xfrm>
              <a:off x="6801895" y="5394503"/>
              <a:ext cx="1038481" cy="922566"/>
              <a:chOff x="5747137" y="5117602"/>
              <a:chExt cx="1038481" cy="92256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751442" y="5122537"/>
                <a:ext cx="504000" cy="9176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81618" y="5456419"/>
                <a:ext cx="504000" cy="57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9" name="Connecteur droit 8"/>
              <p:cNvCxnSpPr/>
              <p:nvPr/>
            </p:nvCxnSpPr>
            <p:spPr>
              <a:xfrm flipV="1">
                <a:off x="5747137" y="5117602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5747137" y="5117602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168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Aspect  biochimique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Conséquences du jeûne:</a:t>
            </a:r>
          </a:p>
          <a:p>
            <a:pPr lvl="1"/>
            <a:r>
              <a:rPr lang="fr-FR" dirty="0"/>
              <a:t>Effet de stress : ↑catécholamines. </a:t>
            </a:r>
          </a:p>
          <a:p>
            <a:pPr lvl="1"/>
            <a:r>
              <a:rPr lang="fr-FR" dirty="0"/>
              <a:t>Mobilisation des réserves: </a:t>
            </a:r>
          </a:p>
          <a:p>
            <a:pPr lvl="2"/>
            <a:r>
              <a:rPr lang="fr-FR" dirty="0"/>
              <a:t>Phase d’urgence: </a:t>
            </a:r>
          </a:p>
          <a:p>
            <a:pPr lvl="3"/>
            <a:r>
              <a:rPr lang="fr-FR" dirty="0"/>
              <a:t>augmentation glucagon, diminution insuline: </a:t>
            </a:r>
          </a:p>
          <a:p>
            <a:pPr marL="1828800" lvl="4" indent="0">
              <a:buNone/>
            </a:pPr>
            <a:r>
              <a:rPr lang="fr-FR" dirty="0"/>
              <a:t>→ Glycogénolyse, lipolyse.</a:t>
            </a:r>
          </a:p>
          <a:p>
            <a:pPr lvl="2"/>
            <a:r>
              <a:rPr lang="fr-FR" dirty="0"/>
              <a:t>Jeûne court:</a:t>
            </a:r>
          </a:p>
          <a:p>
            <a:pPr lvl="3"/>
            <a:r>
              <a:rPr lang="fr-FR" dirty="0"/>
              <a:t>Sécrétion de cortisol,</a:t>
            </a:r>
          </a:p>
          <a:p>
            <a:pPr lvl="3"/>
            <a:r>
              <a:rPr lang="fr-FR" dirty="0"/>
              <a:t>Néoglucogenèse : fabrication de glucose à partir d’acides aminés (stimulants du cerveau: réveille).</a:t>
            </a:r>
          </a:p>
          <a:p>
            <a:pPr lvl="2"/>
            <a:r>
              <a:rPr lang="fr-FR" dirty="0"/>
              <a:t>Jeune prolongé : </a:t>
            </a:r>
            <a:r>
              <a:rPr lang="fr-FR" b="1" dirty="0">
                <a:solidFill>
                  <a:srgbClr val="FF0000"/>
                </a:solidFill>
              </a:rPr>
              <a:t>Cétogenèse hépatique</a:t>
            </a:r>
          </a:p>
          <a:p>
            <a:pPr lvl="3"/>
            <a:r>
              <a:rPr lang="fr-FR" dirty="0"/>
              <a:t>Fournit du glucose au SNC au cœur et aux reins.</a:t>
            </a:r>
          </a:p>
          <a:p>
            <a:pPr lvl="3"/>
            <a:r>
              <a:rPr lang="fr-FR" dirty="0"/>
              <a:t>Épargne le capital protéique de l’organisme.</a:t>
            </a:r>
            <a:endParaRPr lang="fr-FR" b="1" dirty="0">
              <a:solidFill>
                <a:srgbClr val="FF0000"/>
              </a:solidFill>
            </a:endParaRPr>
          </a:p>
          <a:p>
            <a:pPr lvl="2"/>
            <a:r>
              <a:rPr lang="fr-FR" dirty="0"/>
              <a:t>Sécrétion de sérotonine.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5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05B2704E-F94A-449C-A273-8A6B888FB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rgbClr val="FF0000"/>
                </a:solidFill>
              </a:rPr>
              <a:t>Applications 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30027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075197D-85B0-4508-B31A-93791B43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6E056497-F117-42BC-B8EA-90A13D009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Le diabète,</a:t>
            </a:r>
          </a:p>
          <a:p>
            <a:r>
              <a:rPr lang="fr-FR" dirty="0"/>
              <a:t>Ostéoporose-ostéomalacie,</a:t>
            </a:r>
          </a:p>
          <a:p>
            <a:r>
              <a:rPr lang="fr-FR" dirty="0"/>
              <a:t>Les atteintes du froid,</a:t>
            </a:r>
          </a:p>
          <a:p>
            <a:r>
              <a:rPr lang="fr-FR" dirty="0"/>
              <a:t>Les atteintes de la chaleur.</a:t>
            </a:r>
          </a:p>
        </p:txBody>
      </p:sp>
    </p:spTree>
    <p:extLst>
      <p:ext uri="{BB962C8B-B14F-4D97-AF65-F5344CB8AC3E}">
        <p14:creationId xmlns:p14="http://schemas.microsoft.com/office/powerpoint/2010/main" val="420116681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8CFEB7-1159-4DDB-9810-845ECAF1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I- Le diabète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ABB9A61-15C0-475F-9066-21EDE8766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5775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AAF6BF-A5B6-48E1-B944-27081B89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Diabète: 3 types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00F954A-68D8-481F-8628-540E89C68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Diabète gras : </a:t>
            </a:r>
          </a:p>
          <a:p>
            <a:pPr lvl="1"/>
            <a:r>
              <a:rPr lang="fr-FR" dirty="0"/>
              <a:t>Type 2, </a:t>
            </a:r>
          </a:p>
          <a:p>
            <a:pPr lvl="1"/>
            <a:r>
              <a:rPr lang="fr-FR" dirty="0" err="1"/>
              <a:t>Insulino</a:t>
            </a:r>
            <a:r>
              <a:rPr lang="fr-FR" dirty="0"/>
              <a:t>-résistant. 	</a:t>
            </a:r>
          </a:p>
          <a:p>
            <a:r>
              <a:rPr lang="fr-FR" dirty="0"/>
              <a:t>Diabète maigre:</a:t>
            </a:r>
          </a:p>
          <a:p>
            <a:pPr lvl="1"/>
            <a:r>
              <a:rPr lang="fr-FR" dirty="0"/>
              <a:t>Type 1,</a:t>
            </a:r>
          </a:p>
          <a:p>
            <a:pPr lvl="1"/>
            <a:r>
              <a:rPr lang="fr-FR" dirty="0"/>
              <a:t>Insulino-dépendant.</a:t>
            </a:r>
          </a:p>
          <a:p>
            <a:r>
              <a:rPr lang="fr-FR" dirty="0"/>
              <a:t>Diabète gestationnel.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4721160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37457" y="2708920"/>
            <a:ext cx="4380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accent2">
                    <a:lumMod val="75000"/>
                  </a:schemeClr>
                </a:solidFill>
              </a:rPr>
              <a:t>Diabète type 2</a:t>
            </a:r>
          </a:p>
        </p:txBody>
      </p:sp>
    </p:spTree>
    <p:extLst>
      <p:ext uri="{BB962C8B-B14F-4D97-AF65-F5344CB8AC3E}">
        <p14:creationId xmlns:p14="http://schemas.microsoft.com/office/powerpoint/2010/main" val="82697067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Epidémiologie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/>
            <a:r>
              <a:rPr lang="fr-FR" dirty="0"/>
              <a:t>90% des diabétiques sont atteints de diabète de type 2.</a:t>
            </a:r>
          </a:p>
          <a:p>
            <a:pPr marL="45720"/>
            <a:r>
              <a:rPr lang="fr-FR" b="1" dirty="0"/>
              <a:t>Évolution silencieuse</a:t>
            </a:r>
            <a:r>
              <a:rPr lang="fr-FR" dirty="0"/>
              <a:t>: </a:t>
            </a:r>
            <a:r>
              <a:rPr lang="fr-FR" b="1" dirty="0"/>
              <a:t>infraclinique </a:t>
            </a:r>
            <a:r>
              <a:rPr lang="fr-FR" dirty="0"/>
              <a:t>(</a:t>
            </a:r>
            <a:r>
              <a:rPr lang="fr-FR" b="1" dirty="0"/>
              <a:t>diagnostic biologique</a:t>
            </a:r>
            <a:r>
              <a:rPr lang="fr-FR" dirty="0"/>
              <a:t>).</a:t>
            </a:r>
          </a:p>
          <a:p>
            <a:pPr marL="45720"/>
            <a:r>
              <a:rPr lang="fr-FR" dirty="0"/>
              <a:t>Incidence de + 6% par an.</a:t>
            </a:r>
          </a:p>
          <a:p>
            <a:pPr marL="45720"/>
            <a:r>
              <a:rPr lang="fr-FR" dirty="0"/>
              <a:t>Surtout départements d’Outre-mer et les départements les moins favorisés d’un point de vue socio-économique. </a:t>
            </a:r>
          </a:p>
          <a:p>
            <a:pPr marL="45720"/>
            <a:r>
              <a:rPr lang="fr-FR" dirty="0"/>
              <a:t>Progresse vers une population de plus en plus jeune. </a:t>
            </a:r>
          </a:p>
          <a:p>
            <a:pPr marL="45720"/>
            <a:r>
              <a:rPr lang="fr-FR" dirty="0"/>
              <a:t>Véritable pandémie à l’échelle mondiale: mode de vie , </a:t>
            </a:r>
            <a:r>
              <a:rPr lang="fr-FR" dirty="0">
                <a:latin typeface="Calibri"/>
              </a:rPr>
              <a:t>↑</a:t>
            </a:r>
            <a:r>
              <a:rPr lang="fr-FR" dirty="0"/>
              <a:t> de l’espérance de vie.	</a:t>
            </a:r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► intérêt de l’acupuncture: </a:t>
            </a:r>
            <a:r>
              <a:rPr lang="fr-FR" b="1" dirty="0"/>
              <a:t>diagnostic clinique</a:t>
            </a:r>
            <a:r>
              <a:rPr lang="fr-FR" b="1" dirty="0">
                <a:solidFill>
                  <a:srgbClr val="FF0000"/>
                </a:solidFill>
              </a:rPr>
              <a:t> PRÉCOCE</a:t>
            </a:r>
          </a:p>
        </p:txBody>
      </p:sp>
    </p:spTree>
    <p:extLst>
      <p:ext uri="{BB962C8B-B14F-4D97-AF65-F5344CB8AC3E}">
        <p14:creationId xmlns:p14="http://schemas.microsoft.com/office/powerpoint/2010/main" val="25015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Chaleur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800600"/>
          </a:xfrm>
        </p:spPr>
        <p:txBody>
          <a:bodyPr anchor="ctr">
            <a:normAutofit/>
          </a:bodyPr>
          <a:lstStyle/>
          <a:p>
            <a:r>
              <a:rPr lang="fr-FR" dirty="0"/>
              <a:t>C’est le </a:t>
            </a:r>
            <a:r>
              <a:rPr lang="fr-FR" b="1" dirty="0"/>
              <a:t>produit de la transformation </a:t>
            </a:r>
            <a:r>
              <a:rPr lang="fr-FR" dirty="0"/>
              <a:t>de l'énergie cinétique. </a:t>
            </a:r>
          </a:p>
          <a:p>
            <a:r>
              <a:rPr lang="fr-FR" dirty="0"/>
              <a:t>La chaleur est échangée en permanence avec l’environnement. </a:t>
            </a:r>
          </a:p>
          <a:p>
            <a:r>
              <a:rPr lang="fr-FR" dirty="0"/>
              <a:t>Il faut  gérer les échanges pour maintenir l’équilibre:</a:t>
            </a:r>
          </a:p>
          <a:p>
            <a:endParaRPr lang="fr-FR" dirty="0"/>
          </a:p>
          <a:p>
            <a:pPr marL="11430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► Rôle de la THERMORÉGULATION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/>
              <a:t>		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2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Complications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Essentiellement vasculaires: </a:t>
            </a:r>
          </a:p>
          <a:p>
            <a:pPr lvl="1"/>
            <a:r>
              <a:rPr lang="fr-FR" dirty="0"/>
              <a:t>liées aux lésions artérielles:</a:t>
            </a:r>
          </a:p>
          <a:p>
            <a:pPr lvl="2"/>
            <a:r>
              <a:rPr lang="fr-FR" dirty="0"/>
              <a:t>Athérosclérose,</a:t>
            </a:r>
          </a:p>
          <a:p>
            <a:pPr lvl="2"/>
            <a:r>
              <a:rPr lang="fr-FR" dirty="0"/>
              <a:t>Infarctus du myocarde,</a:t>
            </a:r>
          </a:p>
          <a:p>
            <a:pPr lvl="2"/>
            <a:r>
              <a:rPr lang="fr-FR" dirty="0"/>
              <a:t>AVC.</a:t>
            </a:r>
          </a:p>
          <a:p>
            <a:pPr lvl="1"/>
            <a:r>
              <a:rPr lang="fr-FR" dirty="0"/>
              <a:t>liées aux lésions de la microcirculation:</a:t>
            </a:r>
          </a:p>
          <a:p>
            <a:pPr lvl="2"/>
            <a:r>
              <a:rPr lang="fr-FR" dirty="0"/>
              <a:t>Rétinopathies,</a:t>
            </a:r>
          </a:p>
          <a:p>
            <a:pPr lvl="2"/>
            <a:r>
              <a:rPr lang="fr-FR" dirty="0"/>
              <a:t>Neuropathies périphériques.</a:t>
            </a:r>
          </a:p>
          <a:p>
            <a:pPr lvl="1"/>
            <a:endParaRPr lang="fr-FR" dirty="0"/>
          </a:p>
          <a:p>
            <a:pPr marL="411480" lvl="1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►ALTERATION DU SYSTÈME DE THERMORÉGULATION.</a:t>
            </a:r>
          </a:p>
          <a:p>
            <a:r>
              <a:rPr lang="fr-FR" dirty="0"/>
              <a:t>Incidence sur le développement de certains cancers, troubles du comportement ou maladies mentales.</a:t>
            </a:r>
          </a:p>
        </p:txBody>
      </p:sp>
    </p:spTree>
    <p:extLst>
      <p:ext uri="{BB962C8B-B14F-4D97-AF65-F5344CB8AC3E}">
        <p14:creationId xmlns:p14="http://schemas.microsoft.com/office/powerpoint/2010/main" val="18907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Piste de recherche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De nombreux travaux portent sur les </a:t>
            </a:r>
            <a:r>
              <a:rPr lang="fr-FR" b="1" dirty="0"/>
              <a:t>processus inflammatoires</a:t>
            </a:r>
            <a:r>
              <a:rPr lang="fr-FR" dirty="0"/>
              <a:t> associés à l’obésité et qui concourent à l’apparition du diabète.</a:t>
            </a:r>
          </a:p>
          <a:p>
            <a:r>
              <a:rPr lang="fr-FR" dirty="0"/>
              <a:t> Il a récemment été montré que les cellules adipeuses des patients obèses produisent des molécules inflammatoires (cytokines) qui favorisent la résistance à l’insuline.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92820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M.O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b="1" dirty="0"/>
              <a:t>Causes:</a:t>
            </a:r>
          </a:p>
          <a:p>
            <a:pPr lvl="1"/>
            <a:r>
              <a:rPr lang="fr-FR" dirty="0"/>
              <a:t>Sédentarité.</a:t>
            </a:r>
          </a:p>
          <a:p>
            <a:pPr lvl="1"/>
            <a:r>
              <a:rPr lang="fr-FR" dirty="0"/>
              <a:t>Obésité.</a:t>
            </a:r>
          </a:p>
          <a:p>
            <a:r>
              <a:rPr lang="fr-FR" b="1" dirty="0"/>
              <a:t>Conséquences: </a:t>
            </a:r>
          </a:p>
          <a:p>
            <a:pPr lvl="1"/>
            <a:r>
              <a:rPr lang="fr-FR" dirty="0"/>
              <a:t>Cliniques: transpirations, polyurie, polydipsie, polyphagie, hypertension artérielle.</a:t>
            </a:r>
          </a:p>
          <a:p>
            <a:pPr lvl="1"/>
            <a:r>
              <a:rPr lang="fr-FR" dirty="0"/>
              <a:t>Biologique : </a:t>
            </a:r>
            <a:r>
              <a:rPr lang="fr-FR" b="1" dirty="0"/>
              <a:t>INSULINO-RÉSISTANCE.</a:t>
            </a:r>
          </a:p>
          <a:p>
            <a:r>
              <a:rPr lang="fr-FR" b="1" dirty="0"/>
              <a:t>Traitement: centré sur l’hygiène de vie: </a:t>
            </a:r>
          </a:p>
          <a:p>
            <a:pPr lvl="1"/>
            <a:r>
              <a:rPr lang="fr-FR" dirty="0"/>
              <a:t>Perte de poids, </a:t>
            </a:r>
          </a:p>
          <a:p>
            <a:pPr lvl="1"/>
            <a:r>
              <a:rPr lang="fr-FR" dirty="0"/>
              <a:t>Activité physique régulière,</a:t>
            </a:r>
          </a:p>
          <a:p>
            <a:pPr lvl="1"/>
            <a:r>
              <a:rPr lang="fr-FR" dirty="0"/>
              <a:t>Alimentation équilibrée.</a:t>
            </a:r>
          </a:p>
          <a:p>
            <a:pPr marL="11430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FF0000"/>
                </a:solidFill>
              </a:rPr>
              <a:t>Très difficile à obtenir.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859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Interprétation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968552"/>
          </a:xfrm>
        </p:spPr>
        <p:txBody>
          <a:bodyPr anchor="ctr">
            <a:normAutofit/>
          </a:bodyPr>
          <a:lstStyle/>
          <a:p>
            <a:endParaRPr lang="fr-FR" dirty="0"/>
          </a:p>
          <a:p>
            <a:r>
              <a:rPr lang="fr-FR" dirty="0"/>
              <a:t>Point de départ: </a:t>
            </a:r>
            <a:r>
              <a:rPr lang="fr-FR" b="1" dirty="0"/>
              <a:t>trouble du comportement :</a:t>
            </a:r>
          </a:p>
          <a:p>
            <a:pPr lvl="1"/>
            <a:r>
              <a:rPr lang="fr-FR" dirty="0"/>
              <a:t>alimentation excessive (ni-externe/ ni-interne)</a:t>
            </a:r>
          </a:p>
          <a:p>
            <a:pPr marL="457200" lvl="1" indent="0">
              <a:buNone/>
            </a:pPr>
            <a:r>
              <a:rPr lang="fr-FR" dirty="0">
                <a:latin typeface="Calibri"/>
              </a:rPr>
              <a:t>            → plénitude de </a:t>
            </a:r>
            <a:r>
              <a:rPr lang="fr-FR" i="1" dirty="0">
                <a:latin typeface="Calibri"/>
              </a:rPr>
              <a:t>yang</a:t>
            </a:r>
            <a:r>
              <a:rPr lang="fr-FR" dirty="0">
                <a:latin typeface="Calibri"/>
              </a:rPr>
              <a:t>: 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EXCÈS DE CHALEUR ET DE </a:t>
            </a:r>
            <a:r>
              <a:rPr lang="fr-FR" b="1" i="1" dirty="0">
                <a:solidFill>
                  <a:srgbClr val="FF0000"/>
                </a:solidFill>
                <a:latin typeface="Calibri"/>
              </a:rPr>
              <a:t>QI.</a:t>
            </a:r>
            <a:endParaRPr lang="fr-FR" b="1" i="1" dirty="0">
              <a:solidFill>
                <a:srgbClr val="FF0000"/>
              </a:solidFill>
            </a:endParaRPr>
          </a:p>
          <a:p>
            <a:r>
              <a:rPr lang="fr-FR" dirty="0"/>
              <a:t>Adaptation de l’organisme: 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↓ la chaleur </a:t>
            </a:r>
            <a:r>
              <a:rPr lang="fr-FR" dirty="0">
                <a:latin typeface="Calibri"/>
              </a:rPr>
              <a:t>et </a:t>
            </a:r>
            <a:r>
              <a:rPr lang="fr-FR" b="1" dirty="0">
                <a:solidFill>
                  <a:srgbClr val="0070C0"/>
                </a:solidFill>
              </a:rPr>
              <a:t>transforme le</a:t>
            </a:r>
            <a:r>
              <a:rPr lang="fr-FR" dirty="0"/>
              <a:t> </a:t>
            </a:r>
            <a:r>
              <a:rPr lang="fr-FR" b="1" i="1" dirty="0">
                <a:solidFill>
                  <a:srgbClr val="0070C0"/>
                </a:solidFill>
              </a:rPr>
              <a:t>yang</a:t>
            </a:r>
            <a:r>
              <a:rPr lang="fr-FR" b="1" dirty="0">
                <a:solidFill>
                  <a:srgbClr val="0070C0"/>
                </a:solidFill>
              </a:rPr>
              <a:t> en </a:t>
            </a:r>
            <a:r>
              <a:rPr lang="fr-FR" b="1" i="1" dirty="0">
                <a:solidFill>
                  <a:srgbClr val="0070C0"/>
                </a:solidFill>
              </a:rPr>
              <a:t>yin: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↓ la chaleur :</a:t>
            </a:r>
          </a:p>
          <a:p>
            <a:pPr lvl="2"/>
            <a:r>
              <a:rPr lang="fr-FR" dirty="0"/>
              <a:t>transpirations , polydipsie.</a:t>
            </a:r>
          </a:p>
          <a:p>
            <a:pPr lvl="2"/>
            <a:r>
              <a:rPr lang="fr-FR" dirty="0">
                <a:latin typeface="Calibri"/>
              </a:rPr>
              <a:t>Asthénie: ↓</a:t>
            </a:r>
            <a:r>
              <a:rPr lang="fr-FR" dirty="0"/>
              <a:t>de l’activité physique: </a:t>
            </a:r>
          </a:p>
          <a:p>
            <a:pPr marL="777240" lvl="2" indent="0">
              <a:buNone/>
            </a:pPr>
            <a:r>
              <a:rPr lang="fr-FR" b="1" dirty="0">
                <a:latin typeface="Century Gothic"/>
              </a:rPr>
              <a:t>          ►</a:t>
            </a:r>
            <a:r>
              <a:rPr lang="fr-FR" b="1" dirty="0"/>
              <a:t>SÉDENTARITÉ </a:t>
            </a:r>
            <a:r>
              <a:rPr lang="fr-FR" dirty="0"/>
              <a:t>(conséquence).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Transforme le </a:t>
            </a:r>
            <a:r>
              <a:rPr lang="fr-FR" b="1" i="1" dirty="0">
                <a:solidFill>
                  <a:srgbClr val="0070C0"/>
                </a:solidFill>
              </a:rPr>
              <a:t>yang </a:t>
            </a:r>
            <a:r>
              <a:rPr lang="fr-FR" b="1" dirty="0">
                <a:solidFill>
                  <a:srgbClr val="0070C0"/>
                </a:solidFill>
              </a:rPr>
              <a:t>en</a:t>
            </a:r>
            <a:r>
              <a:rPr lang="fr-FR" b="1" i="1" dirty="0">
                <a:solidFill>
                  <a:srgbClr val="0070C0"/>
                </a:solidFill>
              </a:rPr>
              <a:t> yin:</a:t>
            </a:r>
          </a:p>
          <a:p>
            <a:pPr lvl="2"/>
            <a:r>
              <a:rPr lang="fr-FR" dirty="0">
                <a:latin typeface="Calibri"/>
              </a:rPr>
              <a:t>↑</a:t>
            </a:r>
            <a:r>
              <a:rPr lang="fr-FR" dirty="0"/>
              <a:t>anabolisme : </a:t>
            </a:r>
            <a:r>
              <a:rPr lang="fr-FR" b="1" dirty="0"/>
              <a:t>OBÉSITÉ</a:t>
            </a:r>
            <a:r>
              <a:rPr lang="fr-FR" dirty="0"/>
              <a:t> (conséquence).</a:t>
            </a:r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8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Interprétation (suite)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923112" cy="4709120"/>
              </a:xfrm>
            </p:spPr>
            <p:txBody>
              <a:bodyPr anchor="ctr">
                <a:normAutofit/>
              </a:bodyPr>
              <a:lstStyle/>
              <a:p>
                <a:pPr marL="342900" lvl="1">
                  <a:buClr>
                    <a:schemeClr val="accent1"/>
                  </a:buClr>
                </a:pPr>
                <a:r>
                  <a:rPr lang="fr-FR" sz="2200" dirty="0"/>
                  <a:t>Biochimie: </a:t>
                </a:r>
                <a:r>
                  <a:rPr lang="fr-FR" sz="2200" dirty="0" err="1"/>
                  <a:t>Insulino</a:t>
                </a:r>
                <a:r>
                  <a:rPr lang="fr-FR" sz="2200" dirty="0"/>
                  <a:t> résistance:</a:t>
                </a:r>
              </a:p>
              <a:p>
                <a:pPr marL="708660" lvl="2">
                  <a:buClr>
                    <a:schemeClr val="accent1"/>
                  </a:buClr>
                </a:pPr>
                <a:r>
                  <a:rPr lang="fr-FR" sz="2000" dirty="0"/>
                  <a:t>↑de la glycémie qui ↑ l’</a:t>
                </a:r>
                <a:r>
                  <a:rPr lang="fr-FR" sz="2000" dirty="0" err="1"/>
                  <a:t>osmolalité</a:t>
                </a:r>
                <a:r>
                  <a:rPr lang="fr-FR" sz="2000" dirty="0"/>
                  <a:t>, </a:t>
                </a:r>
              </a:p>
              <a:p>
                <a:pPr marL="480060" lvl="2" indent="0">
                  <a:buClr>
                    <a:schemeClr val="accent1"/>
                  </a:buClr>
                  <a:buNone/>
                </a:pPr>
                <a:r>
                  <a:rPr lang="fr-FR" sz="2000" dirty="0"/>
                  <a:t>	→  ↑ le volume d’eau circulante et ↓ la température.</a:t>
                </a:r>
              </a:p>
              <a:p>
                <a:pPr marL="708660" lvl="2">
                  <a:buClr>
                    <a:schemeClr val="accent1"/>
                  </a:buClr>
                </a:pPr>
                <a:r>
                  <a:rPr lang="fr-FR" sz="2000" dirty="0"/>
                  <a:t>L’ anabolisme: processus de déshydratation.</a:t>
                </a:r>
              </a:p>
              <a:p>
                <a:pPr marL="982980" lvl="3">
                  <a:buClr>
                    <a:schemeClr val="accent1"/>
                  </a:buClr>
                </a:pPr>
                <a:r>
                  <a:rPr lang="fr-FR" sz="1800" dirty="0"/>
                  <a:t>Produit de l’eau: refroidit.</a:t>
                </a:r>
              </a:p>
              <a:p>
                <a:pPr marL="982980" lvl="3">
                  <a:buClr>
                    <a:schemeClr val="accent1"/>
                  </a:buClr>
                </a:pPr>
                <a:r>
                  <a:rPr lang="fr-FR" sz="1800" dirty="0"/>
                  <a:t>↑l’énergie de réserve et ↓ l’énergie circulante : asthénie.</a:t>
                </a:r>
              </a:p>
              <a:p>
                <a:pPr marL="982980" lvl="3">
                  <a:buClr>
                    <a:schemeClr val="accent1"/>
                  </a:buClr>
                </a:pPr>
                <a:r>
                  <a:rPr lang="fr-FR" sz="2000" b="1" dirty="0"/>
                  <a:t>VIDE DE QI </a:t>
                </a:r>
                <a:r>
                  <a:rPr lang="fr-FR" sz="2000" dirty="0"/>
                  <a:t>(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</a:rPr>
                      <m:t>≈</m:t>
                    </m:r>
                  </m:oMath>
                </a14:m>
                <a:r>
                  <a:rPr lang="fr-FR" sz="2000" dirty="0"/>
                  <a:t> état de jeune) qui déclenche la faim</a:t>
                </a:r>
              </a:p>
              <a:p>
                <a:pPr marL="480060" lvl="2" indent="0">
                  <a:buClr>
                    <a:schemeClr val="accent1"/>
                  </a:buClr>
                  <a:buNone/>
                </a:pPr>
                <a:r>
                  <a:rPr lang="fr-FR" sz="2000" dirty="0"/>
                  <a:t>	→ cétogenèse hépatique.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923112" cy="47091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5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Les avantages de la cétogenèse:</a:t>
            </a:r>
            <a:br>
              <a:rPr lang="fr-F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Les corps cétoniques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7615757" cy="4608512"/>
          </a:xfrm>
        </p:spPr>
        <p:txBody>
          <a:bodyPr anchor="ctr">
            <a:normAutofit/>
          </a:bodyPr>
          <a:lstStyle/>
          <a:p>
            <a:r>
              <a:rPr lang="fr-FR" dirty="0"/>
              <a:t>Pénètrent plus facilement dans les tissus que les acides gras. </a:t>
            </a:r>
          </a:p>
          <a:p>
            <a:r>
              <a:rPr lang="fr-FR" dirty="0"/>
              <a:t>Permettent d’épargner le glucose circulant disponible pour les cellules exclusivement glucose dépendantes du myocarde et du cerveau.</a:t>
            </a:r>
          </a:p>
          <a:p>
            <a:r>
              <a:rPr lang="fr-FR" dirty="0"/>
              <a:t>Action antilipolytiques ce qui évite la libération excessive d’acides gras. </a:t>
            </a:r>
          </a:p>
          <a:p>
            <a:r>
              <a:rPr lang="fr-FR" dirty="0"/>
              <a:t>Diminuent la protéolyse musculaire et permettent </a:t>
            </a:r>
            <a:r>
              <a:rPr lang="fr-FR" b="1" dirty="0"/>
              <a:t>d’épargner le capital protéique de l’organisme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8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Signes 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Association:</a:t>
            </a:r>
          </a:p>
          <a:p>
            <a:pPr lvl="1"/>
            <a:r>
              <a:rPr lang="fr-FR" dirty="0"/>
              <a:t>Signes de chaleur: polydipsie, transpirations.</a:t>
            </a:r>
          </a:p>
          <a:p>
            <a:pPr lvl="1"/>
            <a:r>
              <a:rPr lang="fr-FR" dirty="0"/>
              <a:t>Signes de froid: polyphagie, polyurie.</a:t>
            </a:r>
          </a:p>
          <a:p>
            <a:r>
              <a:rPr lang="fr-FR" b="1" dirty="0"/>
              <a:t>TABLEAU CLINIQUE: 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Vide apparent: VIDE DE QI. </a:t>
            </a:r>
          </a:p>
          <a:p>
            <a:pPr lvl="2"/>
            <a:r>
              <a:rPr lang="fr-FR" dirty="0"/>
              <a:t>Conséquence adaptative.</a:t>
            </a:r>
          </a:p>
          <a:p>
            <a:pPr lvl="2"/>
            <a:r>
              <a:rPr lang="fr-FR" b="1" dirty="0"/>
              <a:t>Branche.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Plénitude réelle: HUMIDITÉ CHAUDE. </a:t>
            </a:r>
          </a:p>
          <a:p>
            <a:pPr lvl="2"/>
            <a:r>
              <a:rPr lang="fr-FR" dirty="0"/>
              <a:t>Beaucoup d’eau (</a:t>
            </a:r>
            <a:r>
              <a:rPr lang="fr-FR" dirty="0">
                <a:latin typeface="Calibri"/>
              </a:rPr>
              <a:t>↑du volume) </a:t>
            </a:r>
            <a:r>
              <a:rPr lang="fr-FR" dirty="0"/>
              <a:t>chaude (</a:t>
            </a:r>
            <a:r>
              <a:rPr lang="fr-FR" dirty="0">
                <a:latin typeface="Calibri"/>
              </a:rPr>
              <a:t>↓ </a:t>
            </a:r>
            <a:r>
              <a:rPr lang="fr-FR" dirty="0"/>
              <a:t>pH ). </a:t>
            </a:r>
          </a:p>
          <a:p>
            <a:pPr lvl="2"/>
            <a:r>
              <a:rPr lang="fr-FR" b="1" dirty="0"/>
              <a:t>Racine.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89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Traitement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fr-FR" dirty="0"/>
              <a:t>Modification du comportement: conseils (parole efficace).</a:t>
            </a:r>
          </a:p>
          <a:p>
            <a:pPr lvl="1"/>
            <a:r>
              <a:rPr lang="fr-FR" dirty="0"/>
              <a:t>Alimentaires:</a:t>
            </a:r>
          </a:p>
          <a:p>
            <a:pPr lvl="2"/>
            <a:r>
              <a:rPr lang="fr-FR" dirty="0"/>
              <a:t>Adapter l’alimentation aux besoins,</a:t>
            </a:r>
          </a:p>
          <a:p>
            <a:pPr lvl="2"/>
            <a:r>
              <a:rPr lang="fr-FR" dirty="0"/>
              <a:t>supprimer les apports de sucres rapides,</a:t>
            </a:r>
          </a:p>
          <a:p>
            <a:pPr lvl="2"/>
            <a:r>
              <a:rPr lang="fr-FR" dirty="0"/>
              <a:t>fractionner les repas.</a:t>
            </a:r>
          </a:p>
          <a:p>
            <a:pPr lvl="1"/>
            <a:r>
              <a:rPr lang="fr-FR" dirty="0"/>
              <a:t>Reprise de l’activité physique:</a:t>
            </a:r>
          </a:p>
          <a:p>
            <a:pPr lvl="2"/>
            <a:r>
              <a:rPr lang="fr-FR" b="1" dirty="0"/>
              <a:t>ISOMÉTRIQUE AU DÉBUT: ANABOLISME MUSCULAIRE.</a:t>
            </a:r>
          </a:p>
          <a:p>
            <a:pPr lvl="2"/>
            <a:r>
              <a:rPr lang="fr-FR" dirty="0"/>
              <a:t>Activité physique intense est contre indiquée (</a:t>
            </a:r>
            <a:r>
              <a:rPr lang="fr-FR" dirty="0">
                <a:latin typeface="Calibri"/>
              </a:rPr>
              <a:t>↑ la chaleur)</a:t>
            </a:r>
          </a:p>
          <a:p>
            <a:pPr marL="777240" lvl="2" indent="0">
              <a:buNone/>
            </a:pPr>
            <a:r>
              <a:rPr lang="fr-FR" dirty="0">
                <a:latin typeface="Calibri"/>
              </a:rPr>
              <a:t>► méditation, </a:t>
            </a:r>
            <a:r>
              <a:rPr lang="fr-FR" i="1" dirty="0">
                <a:latin typeface="Calibri"/>
              </a:rPr>
              <a:t>tai </a:t>
            </a:r>
            <a:r>
              <a:rPr lang="fr-FR" i="1" dirty="0" err="1">
                <a:latin typeface="Calibri"/>
              </a:rPr>
              <a:t>ji</a:t>
            </a:r>
            <a:r>
              <a:rPr lang="fr-FR" dirty="0">
                <a:latin typeface="Calibri"/>
              </a:rPr>
              <a:t>, yoga…….</a:t>
            </a:r>
            <a:endParaRPr lang="fr-FR" dirty="0"/>
          </a:p>
          <a:p>
            <a:r>
              <a:rPr lang="fr-FR" dirty="0"/>
              <a:t>+ /- psychothérapie.</a:t>
            </a:r>
          </a:p>
          <a:p>
            <a:r>
              <a:rPr lang="fr-FR" dirty="0"/>
              <a:t>Acupuncture:</a:t>
            </a:r>
          </a:p>
          <a:p>
            <a:pPr lvl="1"/>
            <a:r>
              <a:rPr lang="fr-FR" dirty="0"/>
              <a:t>Disperser la chaleur.</a:t>
            </a:r>
          </a:p>
          <a:p>
            <a:pPr lvl="1"/>
            <a:r>
              <a:rPr lang="fr-FR" dirty="0"/>
              <a:t>Calmer les émotions.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NE JAMAIS TONIFIER LE QI. </a:t>
            </a:r>
          </a:p>
        </p:txBody>
      </p:sp>
    </p:spTree>
    <p:extLst>
      <p:ext uri="{BB962C8B-B14F-4D97-AF65-F5344CB8AC3E}">
        <p14:creationId xmlns:p14="http://schemas.microsoft.com/office/powerpoint/2010/main" val="42577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2996952"/>
            <a:ext cx="5257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</a:rPr>
              <a:t>Diabète de type 1</a:t>
            </a:r>
          </a:p>
        </p:txBody>
      </p:sp>
    </p:spTree>
    <p:extLst>
      <p:ext uri="{BB962C8B-B14F-4D97-AF65-F5344CB8AC3E}">
        <p14:creationId xmlns:p14="http://schemas.microsoft.com/office/powerpoint/2010/main" val="380285910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24B10C-570A-40AF-8B9A-64FD2817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M.O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188D608-ADEC-4157-A5EC-E3ADBBCF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Causes: </a:t>
            </a:r>
          </a:p>
          <a:p>
            <a:pPr lvl="1"/>
            <a:r>
              <a:rPr lang="fr-FR" dirty="0"/>
              <a:t>Maladie auto-immune qui détruit les îlots de Langerhans.</a:t>
            </a:r>
          </a:p>
          <a:p>
            <a:pPr lvl="1"/>
            <a:r>
              <a:rPr lang="fr-FR" dirty="0"/>
              <a:t>Évolution d’un diabète de type 2.</a:t>
            </a:r>
          </a:p>
          <a:p>
            <a:r>
              <a:rPr lang="fr-FR" dirty="0"/>
              <a:t>Conséquences:</a:t>
            </a:r>
          </a:p>
          <a:p>
            <a:pPr lvl="1"/>
            <a:r>
              <a:rPr lang="fr-FR" dirty="0"/>
              <a:t>polyurie, polydipsie, polyphagie,</a:t>
            </a:r>
          </a:p>
          <a:p>
            <a:pPr lvl="1"/>
            <a:r>
              <a:rPr lang="fr-FR" b="1" dirty="0"/>
              <a:t>amaigrissement,</a:t>
            </a:r>
          </a:p>
          <a:p>
            <a:pPr lvl="1"/>
            <a:r>
              <a:rPr lang="fr-FR" dirty="0"/>
              <a:t>transpirations nocturnes ?</a:t>
            </a:r>
          </a:p>
          <a:p>
            <a:pPr lvl="1"/>
            <a:r>
              <a:rPr lang="fr-FR" dirty="0"/>
              <a:t>asthénie ++,</a:t>
            </a:r>
          </a:p>
          <a:p>
            <a:pPr lvl="1"/>
            <a:r>
              <a:rPr lang="fr-FR" dirty="0"/>
              <a:t>tr. Visuel.</a:t>
            </a:r>
          </a:p>
        </p:txBody>
      </p:sp>
    </p:spTree>
    <p:extLst>
      <p:ext uri="{BB962C8B-B14F-4D97-AF65-F5344CB8AC3E}">
        <p14:creationId xmlns:p14="http://schemas.microsoft.com/office/powerpoint/2010/main" val="247275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Rôle de la chaleur en physiologie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dirty="0"/>
              <a:t>Chaleur M.O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42863" indent="0">
              <a:buNone/>
            </a:pPr>
            <a:r>
              <a:rPr lang="fr-FR" dirty="0"/>
              <a:t>Thermorégulation: T° 37°</a:t>
            </a:r>
          </a:p>
          <a:p>
            <a:pPr marL="42863" indent="0">
              <a:buNone/>
            </a:pPr>
            <a:r>
              <a:rPr lang="fr-FR" dirty="0"/>
              <a:t>Bioénergétique: </a:t>
            </a:r>
          </a:p>
          <a:p>
            <a:pPr marL="42863" indent="0" algn="ctr">
              <a:buNone/>
            </a:pPr>
            <a:r>
              <a:rPr lang="fr-FR" dirty="0"/>
              <a:t>chaleur = déchet</a:t>
            </a:r>
          </a:p>
          <a:p>
            <a:pPr marL="42863" indent="0" algn="ctr">
              <a:buNone/>
            </a:pPr>
            <a:r>
              <a:rPr lang="fr-FR" dirty="0">
                <a:latin typeface="Century Gothic"/>
              </a:rPr>
              <a:t>▼</a:t>
            </a:r>
            <a:endParaRPr lang="fr-FR" dirty="0"/>
          </a:p>
          <a:p>
            <a:pPr marL="42863" indent="0" algn="ctr">
              <a:buNone/>
            </a:pPr>
            <a:r>
              <a:rPr lang="fr-FR" dirty="0"/>
              <a:t>Pourquoi?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dirty="0"/>
              <a:t>Chaleur MTC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catégorie du </a:t>
            </a:r>
            <a:r>
              <a:rPr lang="fr-FR" i="1" dirty="0"/>
              <a:t>yang.</a:t>
            </a:r>
          </a:p>
          <a:p>
            <a:pPr marL="0" indent="0">
              <a:buNone/>
            </a:pPr>
            <a:r>
              <a:rPr lang="fr-FR" dirty="0"/>
              <a:t>opposée et complémentaire du froid.</a:t>
            </a:r>
          </a:p>
          <a:p>
            <a:pPr marL="0" indent="0">
              <a:buNone/>
            </a:pPr>
            <a:r>
              <a:rPr lang="fr-FR" i="1" dirty="0"/>
              <a:t>qi</a:t>
            </a:r>
            <a:r>
              <a:rPr lang="fr-FR" dirty="0"/>
              <a:t> opposé et complémentaire du sang.</a:t>
            </a:r>
          </a:p>
          <a:p>
            <a:pPr marL="0" indent="0" algn="ctr">
              <a:buNone/>
            </a:pPr>
            <a:r>
              <a:rPr lang="fr-FR" dirty="0">
                <a:latin typeface="Century Gothic"/>
              </a:rPr>
              <a:t>▼</a:t>
            </a:r>
            <a:endParaRPr lang="fr-FR" dirty="0"/>
          </a:p>
          <a:p>
            <a:pPr marL="0" indent="0" algn="ctr">
              <a:buNone/>
            </a:pPr>
            <a:r>
              <a:rPr lang="fr-FR" dirty="0">
                <a:latin typeface="Calibri"/>
              </a:rPr>
              <a:t>≠ </a:t>
            </a:r>
            <a:r>
              <a:rPr lang="fr-FR" dirty="0"/>
              <a:t>chaleur et </a:t>
            </a:r>
            <a:r>
              <a:rPr lang="fr-FR" i="1" dirty="0"/>
              <a:t>qi 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2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3" grpId="0" uiExpand="1" build="p" animBg="1"/>
      <p:bldP spid="6" grpId="0" uiExpand="1" build="p" animBg="1"/>
      <p:bldP spid="7" grpId="0" uiExpand="1" build="p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9C7AAE-612F-46A4-94FF-D9B3EEDB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0C14482-A8F7-422F-95A7-804AC44E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620000" cy="3331840"/>
          </a:xfrm>
        </p:spPr>
        <p:txBody>
          <a:bodyPr anchor="ctr"/>
          <a:lstStyle/>
          <a:p>
            <a:r>
              <a:rPr lang="fr-FR" dirty="0"/>
              <a:t>Insulinodépendance. </a:t>
            </a:r>
          </a:p>
        </p:txBody>
      </p:sp>
    </p:spTree>
    <p:extLst>
      <p:ext uri="{BB962C8B-B14F-4D97-AF65-F5344CB8AC3E}">
        <p14:creationId xmlns:p14="http://schemas.microsoft.com/office/powerpoint/2010/main" val="348637573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1FBE6F-1EC6-4FC3-AF25-F974394C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7637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Interprétation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9F5EC4-1C7F-4F10-B08D-11A9522F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4856163"/>
          </a:xfrm>
        </p:spPr>
        <p:txBody>
          <a:bodyPr anchor="ctr"/>
          <a:lstStyle/>
          <a:p>
            <a:r>
              <a:rPr lang="fr-FR" dirty="0"/>
              <a:t>Point de départ : insuffisance de </a:t>
            </a:r>
            <a:r>
              <a:rPr lang="fr-FR" b="1" i="1" dirty="0">
                <a:solidFill>
                  <a:srgbClr val="FF0000"/>
                </a:solidFill>
              </a:rPr>
              <a:t>yang</a:t>
            </a:r>
            <a:r>
              <a:rPr lang="fr-FR" b="1" dirty="0">
                <a:solidFill>
                  <a:srgbClr val="FF0000"/>
                </a:solidFill>
              </a:rPr>
              <a:t>, </a:t>
            </a:r>
            <a:r>
              <a:rPr lang="fr-FR" dirty="0"/>
              <a:t>excès relatif de </a:t>
            </a:r>
            <a:r>
              <a:rPr lang="fr-FR" b="1" i="1" dirty="0">
                <a:solidFill>
                  <a:srgbClr val="0070C0"/>
                </a:solidFill>
              </a:rPr>
              <a:t>yin.</a:t>
            </a:r>
          </a:p>
          <a:p>
            <a:endParaRPr lang="fr-FR" b="1" i="1" dirty="0">
              <a:solidFill>
                <a:srgbClr val="0070C0"/>
              </a:solidFill>
            </a:endParaRPr>
          </a:p>
          <a:p>
            <a:endParaRPr lang="fr-FR" b="1" i="1" dirty="0">
              <a:solidFill>
                <a:srgbClr val="0070C0"/>
              </a:solidFill>
            </a:endParaRPr>
          </a:p>
          <a:p>
            <a:endParaRPr lang="fr-FR" b="1" i="1" dirty="0">
              <a:solidFill>
                <a:srgbClr val="0070C0"/>
              </a:solidFill>
            </a:endParaRPr>
          </a:p>
          <a:p>
            <a:pPr algn="ctr"/>
            <a:endParaRPr lang="fr-FR" b="1" i="1" dirty="0">
              <a:solidFill>
                <a:srgbClr val="0070C0"/>
              </a:solidFill>
            </a:endParaRPr>
          </a:p>
          <a:p>
            <a:r>
              <a:rPr lang="fr-FR" dirty="0"/>
              <a:t>Adaptation de l’organisme: </a:t>
            </a:r>
            <a:r>
              <a:rPr lang="fr-FR" b="1" dirty="0">
                <a:solidFill>
                  <a:srgbClr val="FF0000"/>
                </a:solidFill>
              </a:rPr>
              <a:t>transforme le </a:t>
            </a:r>
            <a:r>
              <a:rPr lang="fr-FR" b="1" i="1" dirty="0">
                <a:solidFill>
                  <a:srgbClr val="FF0000"/>
                </a:solidFill>
              </a:rPr>
              <a:t>yin en yang.</a:t>
            </a:r>
          </a:p>
          <a:p>
            <a:pPr lvl="1"/>
            <a:r>
              <a:rPr lang="fr-FR" dirty="0"/>
              <a:t>↑ du catabolisme.</a:t>
            </a:r>
          </a:p>
          <a:p>
            <a:pPr lvl="1"/>
            <a:r>
              <a:rPr lang="fr-FR" dirty="0"/>
              <a:t>Insuffisance pancréatique </a:t>
            </a:r>
            <a:r>
              <a:rPr lang="fr-FR" dirty="0">
                <a:latin typeface="Calibri"/>
              </a:rPr>
              <a:t>→</a:t>
            </a:r>
            <a:r>
              <a:rPr lang="fr-FR" dirty="0"/>
              <a:t>relais hépatique: </a:t>
            </a:r>
            <a:r>
              <a:rPr lang="fr-FR" b="1" dirty="0"/>
              <a:t>cétogenèse.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098128" y="3226514"/>
            <a:ext cx="1800000" cy="922566"/>
            <a:chOff x="6588424" y="5394503"/>
            <a:chExt cx="1800000" cy="922566"/>
          </a:xfrm>
        </p:grpSpPr>
        <p:cxnSp>
          <p:nvCxnSpPr>
            <p:cNvPr id="5" name="Connecteur droit 4"/>
            <p:cNvCxnSpPr/>
            <p:nvPr/>
          </p:nvCxnSpPr>
          <p:spPr>
            <a:xfrm flipV="1">
              <a:off x="6588424" y="5394503"/>
              <a:ext cx="180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e 5"/>
            <p:cNvGrpSpPr/>
            <p:nvPr/>
          </p:nvGrpSpPr>
          <p:grpSpPr>
            <a:xfrm>
              <a:off x="6801895" y="5394503"/>
              <a:ext cx="1038481" cy="922566"/>
              <a:chOff x="5747137" y="5117602"/>
              <a:chExt cx="1038481" cy="92256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751442" y="5122537"/>
                <a:ext cx="504000" cy="91763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81618" y="5456419"/>
                <a:ext cx="504000" cy="57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9" name="Connecteur droit 8"/>
              <p:cNvCxnSpPr/>
              <p:nvPr/>
            </p:nvCxnSpPr>
            <p:spPr>
              <a:xfrm flipV="1">
                <a:off x="5747137" y="5117602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5747137" y="5117602"/>
                <a:ext cx="504000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91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Interprétation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Conséquences :</a:t>
            </a:r>
          </a:p>
          <a:p>
            <a:pPr lvl="1"/>
            <a:r>
              <a:rPr lang="fr-FR" dirty="0"/>
              <a:t>Le catabolisme utilise la « chair » et consomme de l’eau.</a:t>
            </a:r>
          </a:p>
          <a:p>
            <a:r>
              <a:rPr lang="fr-FR" dirty="0"/>
              <a:t>Signes cliniques : association</a:t>
            </a:r>
          </a:p>
          <a:p>
            <a:pPr lvl="1"/>
            <a:r>
              <a:rPr lang="fr-FR" b="1" dirty="0"/>
              <a:t>Racine</a:t>
            </a:r>
            <a:r>
              <a:rPr lang="fr-FR" dirty="0"/>
              <a:t> : Insuffisance de </a:t>
            </a:r>
            <a:r>
              <a:rPr lang="fr-FR" b="1" i="1" dirty="0">
                <a:solidFill>
                  <a:srgbClr val="FF0000"/>
                </a:solidFill>
              </a:rPr>
              <a:t>yang.</a:t>
            </a:r>
            <a:r>
              <a:rPr lang="fr-FR" i="1" dirty="0"/>
              <a:t> </a:t>
            </a:r>
          </a:p>
          <a:p>
            <a:pPr lvl="2"/>
            <a:r>
              <a:rPr lang="fr-FR" dirty="0"/>
              <a:t>polyphagie, polyurie.</a:t>
            </a:r>
          </a:p>
          <a:p>
            <a:pPr lvl="1"/>
            <a:r>
              <a:rPr lang="fr-FR" b="1" dirty="0"/>
              <a:t>Branche</a:t>
            </a:r>
            <a:r>
              <a:rPr lang="fr-FR" dirty="0"/>
              <a:t> : insuffisance de </a:t>
            </a:r>
            <a:r>
              <a:rPr lang="fr-FR" b="1" i="1" dirty="0">
                <a:solidFill>
                  <a:srgbClr val="0070C0"/>
                </a:solidFill>
              </a:rPr>
              <a:t>yin.</a:t>
            </a:r>
          </a:p>
          <a:p>
            <a:pPr lvl="2"/>
            <a:r>
              <a:rPr lang="fr-FR" dirty="0"/>
              <a:t>polydipsie, amaigrissement, +/- sueurs nocturnes.</a:t>
            </a:r>
          </a:p>
          <a:p>
            <a:pPr marL="457200" lvl="1" indent="0">
              <a:buNone/>
            </a:pPr>
            <a:r>
              <a:rPr lang="fr-FR" dirty="0">
                <a:latin typeface="Century Gothic"/>
              </a:rPr>
              <a:t>	►</a:t>
            </a:r>
            <a:r>
              <a:rPr lang="fr-FR" dirty="0"/>
              <a:t>tableau clinique : froid et chaleur vide.</a:t>
            </a:r>
          </a:p>
          <a:p>
            <a:pPr marL="502920" indent="-342900"/>
            <a:r>
              <a:rPr lang="fr-FR" dirty="0"/>
              <a:t>Traitement: réchauffer le </a:t>
            </a:r>
            <a:r>
              <a:rPr lang="fr-FR" i="1" dirty="0"/>
              <a:t>yang</a:t>
            </a:r>
            <a:r>
              <a:rPr lang="fr-FR" dirty="0"/>
              <a:t> de la Rte et du Rein.</a:t>
            </a:r>
          </a:p>
          <a:p>
            <a:pPr marL="502920" indent="-342900"/>
            <a:r>
              <a:rPr lang="fr-FR" dirty="0"/>
              <a:t>Insulinothérapie. </a:t>
            </a:r>
          </a:p>
        </p:txBody>
      </p:sp>
    </p:spTree>
    <p:extLst>
      <p:ext uri="{BB962C8B-B14F-4D97-AF65-F5344CB8AC3E}">
        <p14:creationId xmlns:p14="http://schemas.microsoft.com/office/powerpoint/2010/main" val="33644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Propositions thérapeutiques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94356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462339-A807-498E-97E8-CFEE98B9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Diabète Type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162532-E6B9-40FA-AE07-97B4A203D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3161"/>
          </a:xfrm>
        </p:spPr>
        <p:txBody>
          <a:bodyPr anchor="ctr">
            <a:normAutofit fontScale="92500" lnSpcReduction="10000"/>
          </a:bodyPr>
          <a:lstStyle/>
          <a:p>
            <a:r>
              <a:rPr lang="fr-FR" dirty="0"/>
              <a:t>Racine est un excès de chaleur : polydipsie</a:t>
            </a:r>
          </a:p>
          <a:p>
            <a:r>
              <a:rPr lang="fr-FR" dirty="0"/>
              <a:t>La branche est un vide </a:t>
            </a:r>
            <a:r>
              <a:rPr lang="fr-FR" i="1" dirty="0"/>
              <a:t>qi</a:t>
            </a:r>
            <a:r>
              <a:rPr lang="fr-FR" dirty="0"/>
              <a:t>, signes de froid (polyurie, polyphagie)</a:t>
            </a:r>
          </a:p>
          <a:p>
            <a:r>
              <a:rPr lang="fr-FR" dirty="0"/>
              <a:t>Objectif du </a:t>
            </a:r>
            <a:r>
              <a:rPr lang="fr-FR" dirty="0" err="1"/>
              <a:t>ttt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Disperser la chaleur</a:t>
            </a:r>
          </a:p>
          <a:p>
            <a:pPr lvl="1"/>
            <a:r>
              <a:rPr lang="fr-FR" dirty="0"/>
              <a:t>Calmer les émotions</a:t>
            </a:r>
          </a:p>
          <a:p>
            <a:pPr lvl="1"/>
            <a:r>
              <a:rPr lang="fr-FR" dirty="0"/>
              <a:t>Calmer éventuellement la soif </a:t>
            </a:r>
          </a:p>
          <a:p>
            <a:r>
              <a:rPr lang="fr-FR" dirty="0"/>
              <a:t>Points de </a:t>
            </a:r>
            <a:r>
              <a:rPr lang="fr-FR" dirty="0" err="1"/>
              <a:t>ttt</a:t>
            </a:r>
            <a:endParaRPr lang="fr-FR" dirty="0"/>
          </a:p>
          <a:p>
            <a:pPr lvl="1"/>
            <a:r>
              <a:rPr lang="fr-FR" sz="2600" b="1" dirty="0"/>
              <a:t>RM-14, 24</a:t>
            </a:r>
          </a:p>
          <a:p>
            <a:pPr lvl="1"/>
            <a:r>
              <a:rPr lang="fr-FR" sz="2600" b="1" dirty="0"/>
              <a:t>IG-7 </a:t>
            </a:r>
          </a:p>
          <a:p>
            <a:pPr lvl="1"/>
            <a:r>
              <a:rPr lang="fr-FR" sz="2600" b="1" dirty="0"/>
              <a:t>DM-16, 26, </a:t>
            </a:r>
          </a:p>
          <a:p>
            <a:pPr lvl="1"/>
            <a:r>
              <a:rPr lang="fr-FR" sz="2600" b="1" dirty="0"/>
              <a:t>F-2, 14,</a:t>
            </a:r>
          </a:p>
          <a:p>
            <a:pPr lvl="1"/>
            <a:r>
              <a:rPr lang="fr-FR" sz="2600" b="1" dirty="0"/>
              <a:t>TR-4,</a:t>
            </a:r>
          </a:p>
          <a:p>
            <a:pPr lvl="1"/>
            <a:r>
              <a:rPr lang="fr-FR" sz="2600" b="1" dirty="0"/>
              <a:t>V-48.</a:t>
            </a:r>
          </a:p>
        </p:txBody>
      </p:sp>
    </p:spTree>
    <p:extLst>
      <p:ext uri="{BB962C8B-B14F-4D97-AF65-F5344CB8AC3E}">
        <p14:creationId xmlns:p14="http://schemas.microsoft.com/office/powerpoint/2010/main" val="8925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462339-A807-498E-97E8-CFEE98B9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Diabète Type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162532-E6B9-40FA-AE07-97B4A203D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3161"/>
          </a:xfrm>
        </p:spPr>
        <p:txBody>
          <a:bodyPr anchor="ctr">
            <a:normAutofit/>
          </a:bodyPr>
          <a:lstStyle/>
          <a:p>
            <a:r>
              <a:rPr lang="fr-FR" dirty="0"/>
              <a:t>Racine: excès de froid (vide de </a:t>
            </a:r>
            <a:r>
              <a:rPr lang="fr-FR" i="1" dirty="0"/>
              <a:t>yang</a:t>
            </a:r>
            <a:r>
              <a:rPr lang="fr-FR" dirty="0"/>
              <a:t>): polyurie, polyphagie.</a:t>
            </a:r>
          </a:p>
          <a:p>
            <a:r>
              <a:rPr lang="fr-FR" dirty="0"/>
              <a:t>Branche: chaleur vide: polydipsie.</a:t>
            </a:r>
          </a:p>
          <a:p>
            <a:r>
              <a:rPr lang="fr-FR" dirty="0"/>
              <a:t>Objectif du traitement:</a:t>
            </a:r>
          </a:p>
          <a:p>
            <a:pPr lvl="1"/>
            <a:r>
              <a:rPr lang="fr-FR" dirty="0"/>
              <a:t>Réchauffer le </a:t>
            </a:r>
            <a:r>
              <a:rPr lang="fr-FR" i="1" dirty="0"/>
              <a:t>yang</a:t>
            </a:r>
            <a:r>
              <a:rPr lang="fr-FR" dirty="0"/>
              <a:t> de la Rate et du Rein (moxas).</a:t>
            </a:r>
          </a:p>
          <a:p>
            <a:r>
              <a:rPr lang="fr-FR" dirty="0"/>
              <a:t>Points de traitement:</a:t>
            </a:r>
          </a:p>
          <a:p>
            <a:pPr lvl="1"/>
            <a:r>
              <a:rPr lang="fr-FR" sz="2800" b="1" dirty="0"/>
              <a:t>E-33,</a:t>
            </a:r>
          </a:p>
          <a:p>
            <a:pPr lvl="1"/>
            <a:r>
              <a:rPr lang="fr-FR" sz="2800" b="1" dirty="0"/>
              <a:t>Rte- 2, 7, V-20,</a:t>
            </a:r>
          </a:p>
          <a:p>
            <a:pPr lvl="1"/>
            <a:r>
              <a:rPr lang="fr-FR" sz="2800" b="1" dirty="0"/>
              <a:t>R-2-3, </a:t>
            </a:r>
          </a:p>
          <a:p>
            <a:pPr lvl="1"/>
            <a:r>
              <a:rPr lang="fr-FR" sz="2800" b="1" dirty="0"/>
              <a:t>V-23, 26, 29, 49,</a:t>
            </a:r>
          </a:p>
          <a:p>
            <a:pPr lvl="1"/>
            <a:r>
              <a:rPr lang="fr-FR" sz="2800" b="1" dirty="0"/>
              <a:t>IG-3, 4.</a:t>
            </a:r>
          </a:p>
        </p:txBody>
      </p:sp>
    </p:spTree>
    <p:extLst>
      <p:ext uri="{BB962C8B-B14F-4D97-AF65-F5344CB8AC3E}">
        <p14:creationId xmlns:p14="http://schemas.microsoft.com/office/powerpoint/2010/main" val="25075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TTT comparatif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fr-FR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Type-2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dirty="0"/>
              <a:t>Disperser la chaleur</a:t>
            </a:r>
          </a:p>
          <a:p>
            <a:r>
              <a:rPr lang="fr-FR" dirty="0"/>
              <a:t>Calmer les émotions, </a:t>
            </a:r>
          </a:p>
          <a:p>
            <a:r>
              <a:rPr lang="fr-FR" dirty="0"/>
              <a:t>Apaiser la soif</a:t>
            </a:r>
          </a:p>
          <a:p>
            <a:pPr marL="114300" indent="0">
              <a:buNone/>
            </a:pPr>
            <a:endParaRPr lang="fr-FR" sz="2800" b="1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r>
              <a:rPr lang="fr-FR" sz="2800" b="1" dirty="0"/>
              <a:t>RM-14- 24, </a:t>
            </a:r>
          </a:p>
          <a:p>
            <a:pPr marL="114300" indent="0" algn="ctr">
              <a:buNone/>
            </a:pPr>
            <a:r>
              <a:rPr lang="fr-FR" sz="2800" b="1" dirty="0"/>
              <a:t>IG-7,</a:t>
            </a:r>
          </a:p>
          <a:p>
            <a:pPr marL="114300" indent="0" algn="ctr">
              <a:buNone/>
            </a:pPr>
            <a:r>
              <a:rPr lang="fr-FR" sz="2800" b="1" dirty="0"/>
              <a:t>DM-16- 26,</a:t>
            </a:r>
          </a:p>
          <a:p>
            <a:pPr marL="114300" indent="0" algn="ctr">
              <a:buNone/>
            </a:pPr>
            <a:r>
              <a:rPr lang="fr-FR" sz="2800" b="1" dirty="0"/>
              <a:t>F-2- 14,</a:t>
            </a:r>
          </a:p>
          <a:p>
            <a:pPr marL="114300" indent="0" algn="ctr">
              <a:buNone/>
            </a:pPr>
            <a:r>
              <a:rPr lang="fr-FR" sz="2800" b="1" dirty="0"/>
              <a:t>TR-4,</a:t>
            </a:r>
          </a:p>
          <a:p>
            <a:pPr marL="114300" indent="0" algn="ctr">
              <a:buNone/>
            </a:pPr>
            <a:r>
              <a:rPr lang="fr-FR" sz="2800" b="1" dirty="0"/>
              <a:t>V-48.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fr-FR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Type-1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Réchauffer </a:t>
            </a:r>
            <a:r>
              <a:rPr lang="fr-FR" i="1" dirty="0"/>
              <a:t>yang</a:t>
            </a:r>
            <a:r>
              <a:rPr lang="fr-FR" dirty="0"/>
              <a:t> Rte-R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marL="114300" indent="0" algn="ctr">
              <a:buNone/>
            </a:pPr>
            <a:r>
              <a:rPr lang="fr-FR" sz="2600" b="1" dirty="0"/>
              <a:t>E-33,</a:t>
            </a:r>
            <a:endParaRPr lang="fr-FR" sz="2800" b="1" dirty="0"/>
          </a:p>
          <a:p>
            <a:pPr marL="114300" indent="0" algn="ctr">
              <a:buNone/>
            </a:pPr>
            <a:r>
              <a:rPr lang="fr-FR" sz="2600" b="1" dirty="0"/>
              <a:t>Rte-2 -7, V-20,</a:t>
            </a:r>
          </a:p>
          <a:p>
            <a:pPr marL="114300" indent="0" algn="ctr">
              <a:buNone/>
            </a:pPr>
            <a:r>
              <a:rPr lang="fr-FR" sz="2600" b="1" dirty="0"/>
              <a:t>IG-3 -4,</a:t>
            </a:r>
          </a:p>
          <a:p>
            <a:pPr marL="114300" indent="0" algn="ctr">
              <a:buNone/>
            </a:pPr>
            <a:r>
              <a:rPr lang="fr-FR" sz="2600" b="1" dirty="0"/>
              <a:t>R-2 -3, </a:t>
            </a:r>
          </a:p>
          <a:p>
            <a:pPr marL="114300" indent="0" algn="ctr">
              <a:buNone/>
            </a:pPr>
            <a:r>
              <a:rPr lang="fr-FR" sz="2600" b="1" dirty="0"/>
              <a:t>V-23 -26 -29 -49.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948700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6E63A9-98A7-4B87-8FAF-BFC1953E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Points du diabète de type II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sz="2400" dirty="0"/>
              <a:t>Racine: chaleur plénitude.</a:t>
            </a:r>
          </a:p>
          <a:p>
            <a:pPr lvl="1"/>
            <a:r>
              <a:rPr lang="fr-FR" dirty="0"/>
              <a:t>Disperser la chaleur,</a:t>
            </a:r>
          </a:p>
          <a:p>
            <a:pPr lvl="1"/>
            <a:r>
              <a:rPr lang="fr-FR" dirty="0"/>
              <a:t>Calmer les émotions, </a:t>
            </a:r>
          </a:p>
          <a:p>
            <a:pPr lvl="1"/>
            <a:r>
              <a:rPr lang="fr-FR" dirty="0"/>
              <a:t>Apaiser la soif.</a:t>
            </a:r>
          </a:p>
          <a:p>
            <a:pPr marL="411480" lvl="1" indent="0">
              <a:buNone/>
            </a:pPr>
            <a:endParaRPr lang="fr-FR" dirty="0"/>
          </a:p>
          <a:p>
            <a:pPr marL="114300" indent="0" algn="ctr">
              <a:buNone/>
            </a:pPr>
            <a:r>
              <a:rPr lang="fr-FR" sz="2400" b="1" dirty="0"/>
              <a:t>RM-14 -24, </a:t>
            </a:r>
          </a:p>
          <a:p>
            <a:pPr marL="114300" indent="0" algn="ctr">
              <a:buNone/>
            </a:pPr>
            <a:r>
              <a:rPr lang="fr-FR" sz="2400" b="1" dirty="0"/>
              <a:t>IG-7,</a:t>
            </a:r>
          </a:p>
          <a:p>
            <a:pPr marL="114300" indent="0" algn="ctr">
              <a:buNone/>
            </a:pPr>
            <a:r>
              <a:rPr lang="fr-FR" sz="2400" b="1" dirty="0"/>
              <a:t>DM-16 -26, </a:t>
            </a:r>
          </a:p>
          <a:p>
            <a:pPr marL="114300" indent="0" algn="ctr">
              <a:buNone/>
            </a:pPr>
            <a:r>
              <a:rPr lang="fr-FR" sz="2400" b="1" dirty="0"/>
              <a:t>F-2 -14,</a:t>
            </a:r>
          </a:p>
          <a:p>
            <a:pPr marL="114300" indent="0" algn="ctr">
              <a:buNone/>
            </a:pPr>
            <a:r>
              <a:rPr lang="fr-FR" sz="2400" b="1" dirty="0"/>
              <a:t>TR-4,</a:t>
            </a:r>
          </a:p>
          <a:p>
            <a:pPr marL="114300" indent="0" algn="ctr">
              <a:buNone/>
            </a:pPr>
            <a:r>
              <a:rPr lang="fr-FR" sz="2400" b="1" dirty="0"/>
              <a:t>V-48.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6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D01AEC-B60E-43FD-97C9-9851C7CC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RM-14 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Grande tour de guet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8ABC2C5-A366-4C68-AD49-6064A9733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Point </a:t>
            </a:r>
            <a:r>
              <a:rPr lang="fr-FR" i="1" dirty="0"/>
              <a:t>mu</a:t>
            </a:r>
            <a:r>
              <a:rPr lang="fr-FR" dirty="0"/>
              <a:t> du cœur.</a:t>
            </a:r>
          </a:p>
          <a:p>
            <a:r>
              <a:rPr lang="fr-FR" dirty="0"/>
              <a:t>Calme le Cœur et le </a:t>
            </a:r>
            <a:r>
              <a:rPr lang="fr-FR" i="1" dirty="0"/>
              <a:t>shen, </a:t>
            </a:r>
            <a:r>
              <a:rPr lang="fr-FR" dirty="0"/>
              <a:t>disperse la chaleur et transforme l’humidité.</a:t>
            </a:r>
          </a:p>
          <a:p>
            <a:r>
              <a:rPr lang="fr-FR" b="1" dirty="0"/>
              <a:t>Agitation mentale. </a:t>
            </a:r>
          </a:p>
          <a:p>
            <a:r>
              <a:rPr lang="fr-FR" b="1" dirty="0"/>
              <a:t>Diabète.</a:t>
            </a:r>
          </a:p>
        </p:txBody>
      </p:sp>
    </p:spTree>
    <p:extLst>
      <p:ext uri="{BB962C8B-B14F-4D97-AF65-F5344CB8AC3E}">
        <p14:creationId xmlns:p14="http://schemas.microsoft.com/office/powerpoint/2010/main" val="280377604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46DD3E-9457-4822-83C0-FA5B5EFA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RM-24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reçoit les pâtes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F82382C-D2AD-4F7F-ADA0-51EF95ED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7620000" cy="3187824"/>
          </a:xfrm>
        </p:spPr>
        <p:txBody>
          <a:bodyPr anchor="ctr"/>
          <a:lstStyle/>
          <a:p>
            <a:pPr marL="0" indent="0">
              <a:buNone/>
            </a:pPr>
            <a:endParaRPr lang="fr-FR" dirty="0"/>
          </a:p>
          <a:p>
            <a:pPr marL="457200" indent="-457200"/>
            <a:r>
              <a:rPr lang="fr-FR" sz="2800" dirty="0"/>
              <a:t>Diabète et soif.</a:t>
            </a:r>
          </a:p>
        </p:txBody>
      </p:sp>
    </p:spTree>
    <p:extLst>
      <p:ext uri="{BB962C8B-B14F-4D97-AF65-F5344CB8AC3E}">
        <p14:creationId xmlns:p14="http://schemas.microsoft.com/office/powerpoint/2010/main" val="293211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DF0F3506-85F8-4446-8F9C-ED3E9CF26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I-Différence entre  énergie et  chaleur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5A200261-CCE7-41C5-B2EB-0CA441B0A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MO - MTC</a:t>
            </a:r>
          </a:p>
        </p:txBody>
      </p:sp>
    </p:spTree>
    <p:extLst>
      <p:ext uri="{BB962C8B-B14F-4D97-AF65-F5344CB8AC3E}">
        <p14:creationId xmlns:p14="http://schemas.microsoft.com/office/powerpoint/2010/main" val="166158609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76AACF-7A55-4116-A934-30E57ED9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IG-7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«embranchement correct »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77355DF-7A5F-4B38-8CD3-5507C8462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Point </a:t>
            </a:r>
            <a:r>
              <a:rPr lang="fr-FR" i="1" dirty="0" err="1"/>
              <a:t>luo</a:t>
            </a:r>
            <a:r>
              <a:rPr lang="fr-FR" i="1" dirty="0"/>
              <a:t>,</a:t>
            </a:r>
          </a:p>
          <a:p>
            <a:r>
              <a:rPr lang="fr-FR" dirty="0"/>
              <a:t>Calme le Cœur et le </a:t>
            </a:r>
            <a:r>
              <a:rPr lang="fr-FR" i="1" dirty="0" err="1"/>
              <a:t>shen</a:t>
            </a:r>
            <a:r>
              <a:rPr lang="fr-FR" i="1" dirty="0"/>
              <a:t>.</a:t>
            </a:r>
          </a:p>
          <a:p>
            <a:pPr marL="114300" indent="0">
              <a:buNone/>
            </a:pPr>
            <a:endParaRPr lang="fr-FR" i="1" dirty="0"/>
          </a:p>
          <a:p>
            <a:pPr indent="-342900"/>
            <a:r>
              <a:rPr lang="fr-FR" dirty="0"/>
              <a:t>Refoulement d’énergie par choc.</a:t>
            </a:r>
          </a:p>
          <a:p>
            <a:pPr indent="-342900"/>
            <a:r>
              <a:rPr lang="fr-FR" dirty="0"/>
              <a:t>Peur, émotivité, dépression, chagrins, regrets.</a:t>
            </a:r>
          </a:p>
          <a:p>
            <a:pPr indent="-342900"/>
            <a:r>
              <a:rPr lang="fr-FR" dirty="0"/>
              <a:t>Appréhension, surexcité.</a:t>
            </a:r>
          </a:p>
          <a:p>
            <a:pPr indent="-342900"/>
            <a:r>
              <a:rPr lang="fr-FR" b="1" dirty="0"/>
              <a:t>Diabète floride (Aime manger, engraisse, soif).</a:t>
            </a:r>
          </a:p>
        </p:txBody>
      </p:sp>
    </p:spTree>
    <p:extLst>
      <p:ext uri="{BB962C8B-B14F-4D97-AF65-F5344CB8AC3E}">
        <p14:creationId xmlns:p14="http://schemas.microsoft.com/office/powerpoint/2010/main" val="428453800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fr-FR" dirty="0"/>
              <a:t>Type 2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fr-FR" b="1" dirty="0"/>
              <a:t>IG-7</a:t>
            </a:r>
          </a:p>
          <a:p>
            <a:pPr lvl="1"/>
            <a:r>
              <a:rPr lang="fr-FR" dirty="0"/>
              <a:t>Point </a:t>
            </a:r>
            <a:r>
              <a:rPr lang="fr-FR" i="1" dirty="0" err="1"/>
              <a:t>luo</a:t>
            </a:r>
            <a:r>
              <a:rPr lang="fr-FR" i="1" dirty="0"/>
              <a:t>.</a:t>
            </a:r>
          </a:p>
          <a:p>
            <a:pPr lvl="1" indent="-342900"/>
            <a:r>
              <a:rPr lang="fr-FR" dirty="0"/>
              <a:t>Refoulement d’énergie par choc.</a:t>
            </a:r>
          </a:p>
          <a:p>
            <a:pPr lvl="1" indent="-342900"/>
            <a:r>
              <a:rPr lang="fr-FR" dirty="0"/>
              <a:t>Peur, émotivité, dépression, chagrins, regrets.</a:t>
            </a:r>
          </a:p>
          <a:p>
            <a:pPr lvl="1" indent="-342900"/>
            <a:r>
              <a:rPr lang="fr-FR" dirty="0"/>
              <a:t>Appréhension surexcité.</a:t>
            </a:r>
          </a:p>
          <a:p>
            <a:pPr lvl="1" indent="-342900"/>
            <a:r>
              <a:rPr lang="fr-FR" b="1" dirty="0"/>
              <a:t>Diabète floride (Aime manger, engraisse, soif).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fr-FR" dirty="0"/>
              <a:t>Type 1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 anchor="ctr">
            <a:normAutofit fontScale="92500" lnSpcReduction="20000"/>
          </a:bodyPr>
          <a:lstStyle/>
          <a:p>
            <a:r>
              <a:rPr lang="fr-FR" b="1" dirty="0"/>
              <a:t>IG-3</a:t>
            </a:r>
          </a:p>
          <a:p>
            <a:pPr lvl="1"/>
            <a:r>
              <a:rPr lang="fr-FR" dirty="0"/>
              <a:t>Faiblesse physique et psychique.</a:t>
            </a:r>
          </a:p>
          <a:p>
            <a:pPr lvl="1"/>
            <a:r>
              <a:rPr lang="fr-FR" b="1" dirty="0"/>
              <a:t>Diabète pancréatique.</a:t>
            </a:r>
          </a:p>
          <a:p>
            <a:r>
              <a:rPr lang="fr-FR" b="1" dirty="0"/>
              <a:t>IG-4</a:t>
            </a:r>
          </a:p>
          <a:p>
            <a:pPr lvl="1"/>
            <a:r>
              <a:rPr lang="fr-FR" dirty="0"/>
              <a:t>Point source.</a:t>
            </a:r>
          </a:p>
          <a:p>
            <a:pPr lvl="1"/>
            <a:r>
              <a:rPr lang="fr-FR" dirty="0"/>
              <a:t>Purifie la chaleur.</a:t>
            </a:r>
          </a:p>
          <a:p>
            <a:pPr lvl="1"/>
            <a:r>
              <a:rPr lang="fr-FR" b="1" dirty="0"/>
              <a:t>Maladie de la chaleur avec absence de transpirations.</a:t>
            </a:r>
          </a:p>
          <a:p>
            <a:pPr lvl="1"/>
            <a:r>
              <a:rPr lang="fr-FR" dirty="0"/>
              <a:t>Diabète.</a:t>
            </a:r>
          </a:p>
          <a:p>
            <a:pPr lvl="1"/>
            <a:r>
              <a:rPr lang="fr-FR" i="1" dirty="0" err="1"/>
              <a:t>Shangai</a:t>
            </a:r>
            <a:r>
              <a:rPr lang="fr-FR" i="1" dirty="0"/>
              <a:t> </a:t>
            </a:r>
            <a:r>
              <a:rPr lang="fr-FR" i="1" dirty="0" err="1"/>
              <a:t>zhen</a:t>
            </a:r>
            <a:r>
              <a:rPr lang="fr-FR" i="1" dirty="0"/>
              <a:t> </a:t>
            </a:r>
            <a:r>
              <a:rPr lang="fr-FR" i="1" dirty="0" err="1"/>
              <a:t>jiu</a:t>
            </a:r>
            <a:r>
              <a:rPr lang="fr-FR" i="1" dirty="0"/>
              <a:t> xue</a:t>
            </a:r>
            <a:r>
              <a:rPr lang="fr-FR" dirty="0"/>
              <a:t>: </a:t>
            </a:r>
          </a:p>
          <a:p>
            <a:pPr lvl="2"/>
            <a:r>
              <a:rPr lang="fr-FR" dirty="0"/>
              <a:t>IG-4, </a:t>
            </a:r>
            <a:r>
              <a:rPr lang="fr-FR" i="1" dirty="0"/>
              <a:t>yi </a:t>
            </a:r>
            <a:r>
              <a:rPr lang="fr-FR" i="1" dirty="0" err="1"/>
              <a:t>shu</a:t>
            </a:r>
            <a:r>
              <a:rPr lang="fr-FR" i="1" dirty="0"/>
              <a:t> </a:t>
            </a:r>
            <a:r>
              <a:rPr lang="fr-FR" sz="1400" dirty="0"/>
              <a:t>( T8 et T9 à 1,5 </a:t>
            </a:r>
            <a:r>
              <a:rPr lang="fr-FR" sz="1400" dirty="0" err="1"/>
              <a:t>cun</a:t>
            </a:r>
            <a:r>
              <a:rPr lang="fr-FR" sz="1400" dirty="0"/>
              <a:t> de LM), </a:t>
            </a:r>
            <a:r>
              <a:rPr lang="fr-FR" dirty="0"/>
              <a:t>V-20, E-36.</a:t>
            </a:r>
          </a:p>
        </p:txBody>
      </p:sp>
    </p:spTree>
    <p:extLst>
      <p:ext uri="{BB962C8B-B14F-4D97-AF65-F5344CB8AC3E}">
        <p14:creationId xmlns:p14="http://schemas.microsoft.com/office/powerpoint/2010/main" val="148604582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4826E0-EF35-452A-9A1B-BF1CE4AC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DM-16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éveil de l’intelligence »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0ABF14E-8FF4-4B86-8416-165689213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Disperse la chaleur.</a:t>
            </a:r>
          </a:p>
          <a:p>
            <a:r>
              <a:rPr lang="fr-FR" b="1" dirty="0"/>
              <a:t>Tous les troubles mentaux.</a:t>
            </a:r>
          </a:p>
          <a:p>
            <a:r>
              <a:rPr lang="fr-FR" b="1" dirty="0"/>
              <a:t>Diabète sucré.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41096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D792F8-E95A-48E9-BEC3-7E76209A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DM-26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 canal de l’eau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03AD51E-A27D-41E1-9134-699AA8E8C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 anchor="ctr"/>
          <a:lstStyle/>
          <a:p>
            <a:pPr marL="0" indent="0">
              <a:buNone/>
            </a:pPr>
            <a:endParaRPr lang="fr-FR" dirty="0"/>
          </a:p>
          <a:p>
            <a:pPr indent="-342900"/>
            <a:r>
              <a:rPr lang="fr-FR" dirty="0"/>
              <a:t>Dépression ou surexcitation.</a:t>
            </a:r>
          </a:p>
          <a:p>
            <a:pPr indent="-342900"/>
            <a:r>
              <a:rPr lang="fr-FR" dirty="0"/>
              <a:t>Diabète, soif intense.</a:t>
            </a:r>
          </a:p>
        </p:txBody>
      </p:sp>
    </p:spTree>
    <p:extLst>
      <p:ext uri="{BB962C8B-B14F-4D97-AF65-F5344CB8AC3E}">
        <p14:creationId xmlns:p14="http://schemas.microsoft.com/office/powerpoint/2010/main" val="122487642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D42D14-287B-4573-85B4-EC92A26D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F-2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intervalle du mouvement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8C6C594-3721-4F9E-999C-E949E9C2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176464"/>
          </a:xfrm>
        </p:spPr>
        <p:txBody>
          <a:bodyPr anchor="ctr">
            <a:normAutofit/>
          </a:bodyPr>
          <a:lstStyle/>
          <a:p>
            <a:r>
              <a:rPr lang="fr-FR" dirty="0"/>
              <a:t>Point </a:t>
            </a:r>
            <a:r>
              <a:rPr lang="fr-FR" i="1" dirty="0"/>
              <a:t>ying</a:t>
            </a:r>
            <a:r>
              <a:rPr lang="fr-FR" dirty="0"/>
              <a:t>, disperse la chaleur.</a:t>
            </a:r>
          </a:p>
          <a:p>
            <a:endParaRPr lang="fr-FR" i="1" dirty="0"/>
          </a:p>
          <a:p>
            <a:r>
              <a:rPr lang="fr-FR" i="1" dirty="0"/>
              <a:t> </a:t>
            </a:r>
            <a:r>
              <a:rPr lang="fr-FR" dirty="0"/>
              <a:t>Diabète. </a:t>
            </a:r>
          </a:p>
          <a:p>
            <a:r>
              <a:rPr lang="fr-FR" dirty="0"/>
              <a:t>Polydipsie. </a:t>
            </a:r>
          </a:p>
          <a:p>
            <a:r>
              <a:rPr lang="fr-FR" dirty="0"/>
              <a:t>Soif épuisante, gorge sèche.</a:t>
            </a:r>
          </a:p>
          <a:p>
            <a:r>
              <a:rPr lang="fr-FR" b="1" dirty="0"/>
              <a:t>Transpirations violentes.</a:t>
            </a:r>
          </a:p>
        </p:txBody>
      </p:sp>
    </p:spTree>
    <p:extLst>
      <p:ext uri="{BB962C8B-B14F-4D97-AF65-F5344CB8AC3E}">
        <p14:creationId xmlns:p14="http://schemas.microsoft.com/office/powerpoint/2010/main" val="410757526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13521F-5FA7-4543-8613-F465B701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F-14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Porte de l’échéance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0187CEA-AAD4-4DBF-A46F-50FC4CC8C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Point </a:t>
            </a:r>
            <a:r>
              <a:rPr lang="fr-FR" i="1" dirty="0"/>
              <a:t>mu. </a:t>
            </a:r>
          </a:p>
          <a:p>
            <a:endParaRPr lang="fr-FR" i="1" dirty="0"/>
          </a:p>
          <a:p>
            <a:r>
              <a:rPr lang="fr-FR" dirty="0"/>
              <a:t>Diabète.</a:t>
            </a:r>
          </a:p>
          <a:p>
            <a:r>
              <a:rPr lang="fr-FR" dirty="0"/>
              <a:t>Soif.</a:t>
            </a:r>
          </a:p>
        </p:txBody>
      </p:sp>
    </p:spTree>
    <p:extLst>
      <p:ext uri="{BB962C8B-B14F-4D97-AF65-F5344CB8AC3E}">
        <p14:creationId xmlns:p14="http://schemas.microsoft.com/office/powerpoint/2010/main" val="367377753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C5FC7E-927B-48B5-B2E6-4E762A73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TR-4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bassin du </a:t>
            </a:r>
            <a:r>
              <a:rPr lang="fr-FR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yang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»</a:t>
            </a: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44C9CCA-C8ED-40A1-A634-E6716F101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14300" indent="0">
              <a:buNone/>
            </a:pPr>
            <a:endParaRPr lang="fr-FR" dirty="0"/>
          </a:p>
          <a:p>
            <a:r>
              <a:rPr lang="fr-FR" dirty="0"/>
              <a:t>Point source du TR voie de l’eau.</a:t>
            </a:r>
          </a:p>
          <a:p>
            <a:r>
              <a:rPr lang="fr-FR" dirty="0"/>
              <a:t>Polydipsie , diabète.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6323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V-48 </a:t>
            </a:r>
            <a:r>
              <a:rPr lang="fr-F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fermeté du </a:t>
            </a:r>
            <a:r>
              <a:rPr lang="fr-FR" sz="4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yang</a:t>
            </a:r>
            <a:r>
              <a:rPr lang="fr-F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»</a:t>
            </a:r>
            <a:br>
              <a:rPr lang="fr-F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(point de VB)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Tous les troubles du Foie. </a:t>
            </a:r>
          </a:p>
          <a:p>
            <a:r>
              <a:rPr lang="fr-FR" dirty="0"/>
              <a:t>Diabète, corps chaud, abdomen gonflé.</a:t>
            </a:r>
          </a:p>
          <a:p>
            <a:r>
              <a:rPr lang="fr-FR" dirty="0"/>
              <a:t>Polydipsie.</a:t>
            </a:r>
          </a:p>
        </p:txBody>
      </p:sp>
    </p:spTree>
    <p:extLst>
      <p:ext uri="{BB962C8B-B14F-4D97-AF65-F5344CB8AC3E}">
        <p14:creationId xmlns:p14="http://schemas.microsoft.com/office/powerpoint/2010/main" val="290141403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37B7BE-8C5C-45AA-98DA-06A4623B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Points du diabète de type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D774CFA-08E1-48DC-BF4A-4D5805312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Racine: excès de froid (vide de </a:t>
            </a:r>
            <a:r>
              <a:rPr lang="fr-FR" i="1" dirty="0"/>
              <a:t>yang</a:t>
            </a:r>
            <a:r>
              <a:rPr lang="fr-FR" dirty="0"/>
              <a:t>).</a:t>
            </a:r>
          </a:p>
          <a:p>
            <a:pPr lvl="1"/>
            <a:r>
              <a:rPr lang="fr-FR" dirty="0"/>
              <a:t>Réchauffer le </a:t>
            </a:r>
            <a:r>
              <a:rPr lang="fr-FR" i="1" dirty="0"/>
              <a:t>yang </a:t>
            </a:r>
            <a:r>
              <a:rPr lang="fr-FR" dirty="0"/>
              <a:t>de la Rte et du R.</a:t>
            </a:r>
          </a:p>
          <a:p>
            <a:pPr marL="114300" indent="0" algn="ctr">
              <a:buNone/>
            </a:pPr>
            <a:r>
              <a:rPr lang="fr-FR" b="1" dirty="0"/>
              <a:t>E-33,</a:t>
            </a:r>
            <a:endParaRPr lang="fr-FR" dirty="0"/>
          </a:p>
          <a:p>
            <a:pPr marL="114300" indent="0" algn="ctr">
              <a:buNone/>
            </a:pPr>
            <a:r>
              <a:rPr lang="fr-FR" sz="2400" b="1" dirty="0"/>
              <a:t>Rte-2 -7, V-20,</a:t>
            </a:r>
          </a:p>
          <a:p>
            <a:pPr marL="114300" indent="0" algn="ctr">
              <a:buNone/>
            </a:pPr>
            <a:r>
              <a:rPr lang="fr-FR" sz="2400" b="1" dirty="0"/>
              <a:t>IG-3 -4,</a:t>
            </a:r>
          </a:p>
          <a:p>
            <a:pPr marL="114300" indent="0" algn="ctr">
              <a:buNone/>
            </a:pPr>
            <a:r>
              <a:rPr lang="fr-FR" sz="2400" b="1" dirty="0"/>
              <a:t>R-2 -3, </a:t>
            </a:r>
          </a:p>
          <a:p>
            <a:pPr marL="114300" indent="0" algn="ctr">
              <a:buNone/>
            </a:pPr>
            <a:r>
              <a:rPr lang="fr-FR" sz="2400" b="1" dirty="0"/>
              <a:t>V-23 -26 -27 -29 -49.</a:t>
            </a:r>
          </a:p>
        </p:txBody>
      </p:sp>
    </p:spTree>
    <p:extLst>
      <p:ext uri="{BB962C8B-B14F-4D97-AF65-F5344CB8AC3E}">
        <p14:creationId xmlns:p14="http://schemas.microsoft.com/office/powerpoint/2010/main" val="1527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439835-A5BA-47BA-88D8-7CD77268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Rte-2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grande prospérité »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A686A29-1742-4998-9610-C0A36C97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Point de tonification de la Rte.</a:t>
            </a:r>
          </a:p>
          <a:p>
            <a:endParaRPr lang="fr-FR" dirty="0"/>
          </a:p>
          <a:p>
            <a:r>
              <a:rPr lang="fr-FR" dirty="0"/>
              <a:t>Diabète.</a:t>
            </a:r>
          </a:p>
        </p:txBody>
      </p:sp>
    </p:spTree>
    <p:extLst>
      <p:ext uri="{BB962C8B-B14F-4D97-AF65-F5344CB8AC3E}">
        <p14:creationId xmlns:p14="http://schemas.microsoft.com/office/powerpoint/2010/main" val="385251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Energie en M.O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Bioénergétique</a:t>
            </a:r>
          </a:p>
        </p:txBody>
      </p:sp>
    </p:spTree>
    <p:extLst>
      <p:ext uri="{BB962C8B-B14F-4D97-AF65-F5344CB8AC3E}">
        <p14:creationId xmlns:p14="http://schemas.microsoft.com/office/powerpoint/2010/main" val="132255873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32E547-9FC6-449B-81A2-B4D410D0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Rte-7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 </a:t>
            </a:r>
            <a:r>
              <a:rPr lang="fr-FR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luo</a:t>
            </a:r>
            <a:r>
              <a:rPr lang="fr-FR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du grand </a:t>
            </a:r>
            <a:r>
              <a:rPr lang="fr-FR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yin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»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7D98E98-CC2E-462C-B5BD-1E69D31B0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Maigreur par urines trop abondantes.</a:t>
            </a:r>
          </a:p>
          <a:p>
            <a:r>
              <a:rPr lang="fr-FR" dirty="0"/>
              <a:t>Amaigrissement malgré alimentation normale.</a:t>
            </a:r>
          </a:p>
        </p:txBody>
      </p:sp>
    </p:spTree>
    <p:extLst>
      <p:ext uri="{BB962C8B-B14F-4D97-AF65-F5344CB8AC3E}">
        <p14:creationId xmlns:p14="http://schemas.microsoft.com/office/powerpoint/2010/main" val="343378514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587180-C41E-4D87-B1C5-5D4114A6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V-20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transport de Rte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D5CFA74-D922-4730-9D60-3025AB811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Point </a:t>
            </a:r>
            <a:r>
              <a:rPr lang="fr-FR" i="1" dirty="0"/>
              <a:t>shu</a:t>
            </a:r>
            <a:r>
              <a:rPr lang="fr-FR" dirty="0"/>
              <a:t> de Rte.</a:t>
            </a:r>
          </a:p>
          <a:p>
            <a:endParaRPr lang="fr-FR" dirty="0"/>
          </a:p>
          <a:p>
            <a:r>
              <a:rPr lang="fr-FR" dirty="0"/>
              <a:t>Mange beaucoup et reste maigre.</a:t>
            </a:r>
          </a:p>
          <a:p>
            <a:r>
              <a:rPr lang="fr-FR" dirty="0"/>
              <a:t>Diabète.</a:t>
            </a:r>
          </a:p>
        </p:txBody>
      </p:sp>
    </p:spTree>
    <p:extLst>
      <p:ext uri="{BB962C8B-B14F-4D97-AF65-F5344CB8AC3E}">
        <p14:creationId xmlns:p14="http://schemas.microsoft.com/office/powerpoint/2010/main" val="320246284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472A6C-39B2-4A2E-BAF3-216B2610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IG-3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torrent postérieur »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D2271D9-7707-481E-A1E0-FD3403EE8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« Quand on traite la Rte régulariser IG. Quand on traite le F régulariser GI » (</a:t>
            </a:r>
            <a:r>
              <a:rPr lang="fr-FR" i="1" dirty="0"/>
              <a:t>Da </a:t>
            </a:r>
            <a:r>
              <a:rPr lang="fr-FR" i="1" dirty="0" err="1"/>
              <a:t>cheng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Faiblesse physique et psychique.</a:t>
            </a:r>
          </a:p>
          <a:p>
            <a:r>
              <a:rPr lang="fr-FR" dirty="0"/>
              <a:t>Diabète pancréatique.</a:t>
            </a:r>
          </a:p>
        </p:txBody>
      </p:sp>
    </p:spTree>
    <p:extLst>
      <p:ext uri="{BB962C8B-B14F-4D97-AF65-F5344CB8AC3E}">
        <p14:creationId xmlns:p14="http://schemas.microsoft.com/office/powerpoint/2010/main" val="329855579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IG-4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 os du poignet »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Point source.</a:t>
            </a:r>
          </a:p>
          <a:p>
            <a:r>
              <a:rPr lang="fr-FR" dirty="0"/>
              <a:t>rafraîchit la chaleur.</a:t>
            </a:r>
          </a:p>
          <a:p>
            <a:r>
              <a:rPr lang="fr-FR" b="1" dirty="0"/>
              <a:t>Maladie de la chaleur avec absence de transpirations.</a:t>
            </a:r>
          </a:p>
          <a:p>
            <a:r>
              <a:rPr lang="fr-FR" dirty="0"/>
              <a:t>Diabète.</a:t>
            </a:r>
          </a:p>
          <a:p>
            <a:r>
              <a:rPr lang="fr-FR" i="1" dirty="0"/>
              <a:t>Shangai zhen jiu xue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IG-4, </a:t>
            </a:r>
            <a:r>
              <a:rPr lang="fr-FR" i="1" dirty="0"/>
              <a:t>yi shu </a:t>
            </a:r>
            <a:r>
              <a:rPr lang="fr-FR" sz="1600" dirty="0"/>
              <a:t>( T8 et T9 à 1,5 cun de LM), </a:t>
            </a:r>
            <a:r>
              <a:rPr lang="fr-FR" dirty="0"/>
              <a:t>V-20, E-36</a:t>
            </a:r>
          </a:p>
        </p:txBody>
      </p:sp>
    </p:spTree>
    <p:extLst>
      <p:ext uri="{BB962C8B-B14F-4D97-AF65-F5344CB8AC3E}">
        <p14:creationId xmlns:p14="http://schemas.microsoft.com/office/powerpoint/2010/main" val="121459410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V-27 </a:t>
            </a:r>
            <a:r>
              <a:rPr lang="fr-F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assentiment d’IG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Point </a:t>
            </a:r>
            <a:r>
              <a:rPr lang="fr-FR" i="1" dirty="0" err="1"/>
              <a:t>shu</a:t>
            </a:r>
            <a:r>
              <a:rPr lang="fr-FR" dirty="0"/>
              <a:t> d’IG</a:t>
            </a:r>
          </a:p>
          <a:p>
            <a:endParaRPr lang="fr-FR" dirty="0"/>
          </a:p>
          <a:p>
            <a:r>
              <a:rPr lang="fr-FR" dirty="0"/>
              <a:t>Diabète</a:t>
            </a:r>
          </a:p>
          <a:p>
            <a:r>
              <a:rPr lang="fr-FR" dirty="0"/>
              <a:t>Bouche sèche intolérable, fatigue, vide.</a:t>
            </a:r>
          </a:p>
        </p:txBody>
      </p:sp>
    </p:spTree>
    <p:extLst>
      <p:ext uri="{BB962C8B-B14F-4D97-AF65-F5344CB8AC3E}">
        <p14:creationId xmlns:p14="http://schemas.microsoft.com/office/powerpoint/2010/main" val="155358784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EA91FF-D558-459E-B8EE-78F3CEBA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E-33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 commerce du </a:t>
            </a:r>
            <a:r>
              <a:rPr lang="fr-FR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yin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»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3EB8514-A353-4B20-B250-B45FD6883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Diabète, polydipsie.</a:t>
            </a:r>
          </a:p>
          <a:p>
            <a:r>
              <a:rPr lang="fr-FR" dirty="0"/>
              <a:t>Insuffisance de </a:t>
            </a:r>
            <a:r>
              <a:rPr lang="fr-FR" i="1" dirty="0"/>
              <a:t>qi.</a:t>
            </a:r>
          </a:p>
          <a:p>
            <a:r>
              <a:rPr lang="fr-FR" dirty="0"/>
              <a:t>Froid de la région lombaire.</a:t>
            </a:r>
          </a:p>
        </p:txBody>
      </p:sp>
    </p:spTree>
    <p:extLst>
      <p:ext uri="{BB962C8B-B14F-4D97-AF65-F5344CB8AC3E}">
        <p14:creationId xmlns:p14="http://schemas.microsoft.com/office/powerpoint/2010/main" val="280086423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8E327F-4DDB-4FBC-AF35-9CBDF774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R-2</a:t>
            </a:r>
            <a:r>
              <a:rPr lang="fr-FR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vallée de la conformité »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56B608-A5D3-43AD-A825-D938ABE9D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Excès d’urine du diabète.</a:t>
            </a:r>
          </a:p>
          <a:p>
            <a:r>
              <a:rPr lang="fr-FR" dirty="0"/>
              <a:t>Bouche sèche, </a:t>
            </a:r>
          </a:p>
          <a:p>
            <a:r>
              <a:rPr lang="fr-FR" b="1" dirty="0"/>
              <a:t>Peu de transpirations.</a:t>
            </a:r>
          </a:p>
        </p:txBody>
      </p:sp>
    </p:spTree>
    <p:extLst>
      <p:ext uri="{BB962C8B-B14F-4D97-AF65-F5344CB8AC3E}">
        <p14:creationId xmlns:p14="http://schemas.microsoft.com/office/powerpoint/2010/main" val="136315960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1AA341-E69A-48E4-A44F-38176041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R-3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torrent suprême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EF3C527-438C-438E-AD93-2085AF1AC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Pancréas, </a:t>
            </a:r>
          </a:p>
          <a:p>
            <a:r>
              <a:rPr lang="fr-FR" dirty="0"/>
              <a:t>Diabète , </a:t>
            </a:r>
          </a:p>
          <a:p>
            <a:r>
              <a:rPr lang="fr-FR" dirty="0"/>
              <a:t>Soif , </a:t>
            </a:r>
          </a:p>
          <a:p>
            <a:r>
              <a:rPr lang="fr-FR" dirty="0"/>
              <a:t>Impuissance , </a:t>
            </a:r>
          </a:p>
          <a:p>
            <a:r>
              <a:rPr lang="fr-FR" dirty="0"/>
              <a:t>Urine  abondante, </a:t>
            </a:r>
          </a:p>
          <a:p>
            <a:r>
              <a:rPr lang="fr-FR" b="1" dirty="0"/>
              <a:t>Maigreur. </a:t>
            </a:r>
          </a:p>
        </p:txBody>
      </p:sp>
    </p:spTree>
    <p:extLst>
      <p:ext uri="{BB962C8B-B14F-4D97-AF65-F5344CB8AC3E}">
        <p14:creationId xmlns:p14="http://schemas.microsoft.com/office/powerpoint/2010/main" val="412372804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04987E-DFAC-4734-8821-63C9547D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V-23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transport du Rein »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C446978-E18E-4810-9085-ED9CBD99B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Point </a:t>
            </a:r>
            <a:r>
              <a:rPr lang="fr-FR" i="1" dirty="0"/>
              <a:t>shu</a:t>
            </a:r>
            <a:r>
              <a:rPr lang="fr-FR" dirty="0"/>
              <a:t> de Rein.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dirty="0"/>
              <a:t>Diabète, polydipsie.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85013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6A91EE-DF33-4644-9634-D96C98C6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V-26 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transport de RM-4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27C910-7FF9-4896-9524-254051DD3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Disperse le froid.</a:t>
            </a:r>
          </a:p>
          <a:p>
            <a:r>
              <a:rPr lang="fr-FR" dirty="0"/>
              <a:t>Perméabilise le foyer moyen.</a:t>
            </a:r>
          </a:p>
          <a:p>
            <a:endParaRPr lang="fr-FR" dirty="0"/>
          </a:p>
          <a:p>
            <a:r>
              <a:rPr lang="fr-FR" dirty="0"/>
              <a:t>Diabète, </a:t>
            </a:r>
          </a:p>
          <a:p>
            <a:r>
              <a:rPr lang="fr-FR" dirty="0"/>
              <a:t>Polydipsie, polyurie.</a:t>
            </a:r>
          </a:p>
        </p:txBody>
      </p:sp>
    </p:spTree>
    <p:extLst>
      <p:ext uri="{BB962C8B-B14F-4D97-AF65-F5344CB8AC3E}">
        <p14:creationId xmlns:p14="http://schemas.microsoft.com/office/powerpoint/2010/main" val="2971112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Biophysique</a:t>
            </a:r>
            <a:r>
              <a:rPr lang="fr-FR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195936"/>
          </a:xfrm>
        </p:spPr>
        <p:txBody>
          <a:bodyPr anchor="ctr"/>
          <a:lstStyle/>
          <a:p>
            <a:pPr marL="114300" indent="0" algn="ctr">
              <a:buNone/>
            </a:pPr>
            <a:endParaRPr lang="fr-FR" sz="2800" dirty="0"/>
          </a:p>
          <a:p>
            <a:pPr marL="114300" indent="0" algn="ctr">
              <a:buNone/>
            </a:pPr>
            <a:r>
              <a:rPr lang="fr-FR" sz="2800" dirty="0"/>
              <a:t>« On ne peut expliquer les principes qui régissent les mouvements de matière et d'énergie entre les organismes et leur environnement et au sein des organismes eux-mêmes qu'en faisant appel aux lois de la thermodynamique.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37817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83285C-42CD-481E-B267-95212F05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V-29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transport du centre du rachis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B258DBA-11A6-4C2D-9183-3FD65455D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Vide du Rein avec diabète, (diabète insipide?) </a:t>
            </a:r>
          </a:p>
          <a:p>
            <a:r>
              <a:rPr lang="fr-FR" dirty="0"/>
              <a:t>Polyurie, polydipsie.</a:t>
            </a:r>
          </a:p>
        </p:txBody>
      </p:sp>
    </p:spTree>
    <p:extLst>
      <p:ext uri="{BB962C8B-B14F-4D97-AF65-F5344CB8AC3E}">
        <p14:creationId xmlns:p14="http://schemas.microsoft.com/office/powerpoint/2010/main" val="1140942036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V-49 </a:t>
            </a:r>
            <a:r>
              <a:rPr lang="fr-F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logis de l’imagination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Diabète: fièvre, soif (SDM)</a:t>
            </a:r>
          </a:p>
          <a:p>
            <a:r>
              <a:rPr lang="fr-FR" dirty="0"/>
              <a:t>Prescription dictionnaire des points:</a:t>
            </a:r>
          </a:p>
          <a:p>
            <a:pPr lvl="1"/>
            <a:r>
              <a:rPr lang="fr-FR" dirty="0"/>
              <a:t>Vide de rein avec polydipsie, absence de transpirations, douleurs lombaires avec difficultés à se pencher ou à se redresser, ballonnement abdominal avec douleur des flancs:</a:t>
            </a:r>
          </a:p>
          <a:p>
            <a:pPr marL="411480" lvl="1" indent="0">
              <a:buNone/>
            </a:pPr>
            <a:r>
              <a:rPr lang="fr-FR" dirty="0">
                <a:latin typeface="Century Gothic"/>
              </a:rPr>
              <a:t>►</a:t>
            </a:r>
            <a:r>
              <a:rPr lang="fr-FR" dirty="0"/>
              <a:t> V-49, V-29</a:t>
            </a:r>
          </a:p>
          <a:p>
            <a:r>
              <a:rPr lang="fr-FR" dirty="0"/>
              <a:t>Sun si miao:</a:t>
            </a:r>
          </a:p>
          <a:p>
            <a:pPr lvl="1"/>
            <a:r>
              <a:rPr lang="fr-FR" dirty="0"/>
              <a:t>V-49, R-2, RM-14: diabète.</a:t>
            </a:r>
          </a:p>
        </p:txBody>
      </p:sp>
    </p:spTree>
    <p:extLst>
      <p:ext uri="{BB962C8B-B14F-4D97-AF65-F5344CB8AC3E}">
        <p14:creationId xmlns:p14="http://schemas.microsoft.com/office/powerpoint/2010/main" val="37547312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2924944"/>
            <a:ext cx="6133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</a:rPr>
              <a:t>Diabète gestationnel</a:t>
            </a:r>
          </a:p>
        </p:txBody>
      </p:sp>
    </p:spTree>
    <p:extLst>
      <p:ext uri="{BB962C8B-B14F-4D97-AF65-F5344CB8AC3E}">
        <p14:creationId xmlns:p14="http://schemas.microsoft.com/office/powerpoint/2010/main" val="38171573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M.O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La physiopathologie n’est pas clairement définie mais les mécanismes seraient les mêmes que ceux impliqués dans le diabète de type 2.</a:t>
            </a:r>
          </a:p>
        </p:txBody>
      </p:sp>
    </p:spTree>
    <p:extLst>
      <p:ext uri="{BB962C8B-B14F-4D97-AF65-F5344CB8AC3E}">
        <p14:creationId xmlns:p14="http://schemas.microsoft.com/office/powerpoint/2010/main" val="163543228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Grossesse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Organisme maternel doit :</a:t>
            </a:r>
          </a:p>
          <a:p>
            <a:pPr lvl="1"/>
            <a:r>
              <a:rPr lang="fr-FR" dirty="0"/>
              <a:t>Nourrir le fœtus,</a:t>
            </a:r>
          </a:p>
          <a:p>
            <a:pPr lvl="1"/>
            <a:r>
              <a:rPr lang="fr-FR" dirty="0"/>
              <a:t>Absorber la chaleur supplémentaire issue du métabolisme fœtal.</a:t>
            </a:r>
          </a:p>
          <a:p>
            <a:r>
              <a:rPr lang="fr-FR" dirty="0"/>
              <a:t>Adaptation de l’organisme à l’↑ T°: </a:t>
            </a:r>
          </a:p>
          <a:p>
            <a:pPr lvl="2"/>
            <a:r>
              <a:rPr lang="fr-FR" dirty="0"/>
              <a:t>↑ Fréquence cardiaque et respiratoire,</a:t>
            </a:r>
          </a:p>
          <a:p>
            <a:pPr lvl="2"/>
            <a:r>
              <a:rPr lang="fr-FR" dirty="0"/>
              <a:t>Vasodilatation artérielle,</a:t>
            </a:r>
          </a:p>
          <a:p>
            <a:pPr lvl="2"/>
            <a:r>
              <a:rPr lang="fr-FR" dirty="0"/>
              <a:t>↑ Volume plasmatique .</a:t>
            </a:r>
          </a:p>
        </p:txBody>
      </p:sp>
    </p:spTree>
    <p:extLst>
      <p:ext uri="{BB962C8B-B14F-4D97-AF65-F5344CB8AC3E}">
        <p14:creationId xmlns:p14="http://schemas.microsoft.com/office/powerpoint/2010/main" val="40839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Diabète gestationnel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Chaleur du métabolisme fœtal n’est pas équilibrée :  </a:t>
            </a:r>
          </a:p>
          <a:p>
            <a:pPr marL="457200" lvl="1" indent="0">
              <a:buNone/>
            </a:pPr>
            <a:r>
              <a:rPr lang="fr-FR" dirty="0">
                <a:latin typeface="Calibri"/>
              </a:rPr>
              <a:t>→ </a:t>
            </a:r>
            <a:r>
              <a:rPr lang="fr-FR" dirty="0"/>
              <a:t>Chaleur plénitude. </a:t>
            </a:r>
          </a:p>
          <a:p>
            <a:pPr lvl="1"/>
            <a:r>
              <a:rPr lang="fr-FR" dirty="0"/>
              <a:t>Identique au diabète de type 2.</a:t>
            </a:r>
          </a:p>
          <a:p>
            <a:r>
              <a:rPr lang="fr-FR" dirty="0"/>
              <a:t>Adaptation de l’organisme maternel: insulinorésistance.</a:t>
            </a:r>
          </a:p>
          <a:p>
            <a:pPr lvl="1"/>
            <a:r>
              <a:rPr lang="fr-FR" dirty="0"/>
              <a:t>Protège l’organisme maternel.</a:t>
            </a:r>
          </a:p>
          <a:p>
            <a:pPr lvl="1"/>
            <a:r>
              <a:rPr lang="fr-FR" dirty="0"/>
              <a:t>Délétère pour le fœtus: macrosomie.</a:t>
            </a:r>
          </a:p>
          <a:p>
            <a:r>
              <a:rPr lang="fr-FR" dirty="0"/>
              <a:t>Disparait sans séquelles après l’accouchement.</a:t>
            </a:r>
          </a:p>
          <a:p>
            <a:r>
              <a:rPr lang="fr-FR" dirty="0"/>
              <a:t>Traitement: </a:t>
            </a:r>
          </a:p>
          <a:p>
            <a:pPr lvl="1"/>
            <a:r>
              <a:rPr lang="fr-FR" dirty="0"/>
              <a:t>Accompagner la transformation psychique,</a:t>
            </a:r>
          </a:p>
          <a:p>
            <a:pPr lvl="1"/>
            <a:r>
              <a:rPr lang="fr-FR" dirty="0"/>
              <a:t>augmenter le volume d’eau intravasculaire pour « accueillir » la chaleur d’origine fœtale. 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Rafraîchir la chaleur, produire des LO.</a:t>
            </a:r>
          </a:p>
        </p:txBody>
      </p:sp>
    </p:spTree>
    <p:extLst>
      <p:ext uri="{BB962C8B-B14F-4D97-AF65-F5344CB8AC3E}">
        <p14:creationId xmlns:p14="http://schemas.microsoft.com/office/powerpoint/2010/main" val="38588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II- Ostéoporose- ostéomalacie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67891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Métabolisme calcique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92500" lnSpcReduction="10000"/>
              </a:bodyPr>
              <a:lstStyle/>
              <a:p>
                <a:r>
                  <a:rPr lang="fr-FR" dirty="0"/>
                  <a:t>99% du calcium est dans les os (sels de phosphate de calcium).</a:t>
                </a:r>
              </a:p>
              <a:p>
                <a:pPr lvl="1"/>
                <a:r>
                  <a:rPr lang="fr-FR" dirty="0"/>
                  <a:t>Réserve dynamique pour maintenir l’équilibre phospho-calcique dans le liquide extracellulaire.</a:t>
                </a:r>
              </a:p>
              <a:p>
                <a:pPr lvl="1"/>
                <a:r>
                  <a:rPr lang="fr-FR" dirty="0"/>
                  <a:t>Utilisé pour: la contraction musculaire, la conduction nerveuse, la production hormonale et la coagulation du sang.</a:t>
                </a:r>
              </a:p>
              <a:p>
                <a:r>
                  <a:rPr lang="fr-FR" dirty="0"/>
                  <a:t>Parathormone (PTH) : ↑ du Ca ionisé. </a:t>
                </a:r>
              </a:p>
              <a:p>
                <a:pPr lvl="1"/>
                <a:r>
                  <a:rPr lang="fr-FR" dirty="0"/>
                  <a:t>Os: ↑ activité des ostéoclastes qui libèrent le Ca</a:t>
                </a:r>
                <a:r>
                  <a:rPr lang="fr-FR" baseline="30000" dirty="0"/>
                  <a:t>++</a:t>
                </a:r>
                <a:r>
                  <a:rPr lang="fr-FR" dirty="0"/>
                  <a:t>.</a:t>
                </a:r>
              </a:p>
              <a:p>
                <a:pPr lvl="1"/>
                <a:r>
                  <a:rPr lang="fr-FR" dirty="0"/>
                  <a:t>Reins: </a:t>
                </a:r>
              </a:p>
              <a:p>
                <a:pPr lvl="2"/>
                <a:r>
                  <a:rPr lang="fr-FR" dirty="0"/>
                  <a:t>↑ la réabsorption du Ca</a:t>
                </a:r>
                <a:r>
                  <a:rPr lang="fr-FR" baseline="30000" dirty="0"/>
                  <a:t>++</a:t>
                </a:r>
                <a:r>
                  <a:rPr lang="fr-FR" dirty="0"/>
                  <a:t> et </a:t>
                </a:r>
                <a:r>
                  <a:rPr lang="fr-FR" dirty="0">
                    <a:latin typeface="Calibri"/>
                  </a:rPr>
                  <a:t>↓ réabsorption des phosphates.</a:t>
                </a:r>
              </a:p>
              <a:p>
                <a:pPr lvl="2"/>
                <a:r>
                  <a:rPr lang="fr-FR" dirty="0">
                    <a:latin typeface="Calibri"/>
                  </a:rPr>
                  <a:t>Activation de la Vit D qui favorise l’absorption du Ca au niveau de l’IG.</a:t>
                </a:r>
              </a:p>
              <a:p>
                <a:r>
                  <a:rPr lang="fr-FR" dirty="0">
                    <a:latin typeface="Calibri"/>
                  </a:rPr>
                  <a:t>Lorsque la concentration du calcium ionisé est normale ou élevée: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↕</m:t>
                    </m:r>
                  </m:oMath>
                </a14:m>
                <a:r>
                  <a:rPr lang="fr-FR" dirty="0">
                    <a:latin typeface="Calibri"/>
                  </a:rPr>
                  <a:t> de la sécrétion de PTH,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↕ </m:t>
                    </m:r>
                  </m:oMath>
                </a14:m>
                <a:r>
                  <a:rPr lang="fr-FR" dirty="0">
                    <a:latin typeface="Calibri"/>
                  </a:rPr>
                  <a:t> de la libération d’ions ca</a:t>
                </a:r>
                <a:r>
                  <a:rPr lang="fr-FR" baseline="30000" dirty="0">
                    <a:latin typeface="Calibri"/>
                  </a:rPr>
                  <a:t>++</a:t>
                </a:r>
                <a:r>
                  <a:rPr lang="fr-FR" dirty="0">
                    <a:latin typeface="Calibri"/>
                  </a:rPr>
                  <a:t>, </a:t>
                </a:r>
              </a:p>
              <a:p>
                <a:pPr lvl="1"/>
                <a:r>
                  <a:rPr lang="fr-FR" dirty="0">
                    <a:latin typeface="Calibri"/>
                  </a:rPr>
                  <a:t>↑ de l’excrétion des ions ca dans les urines et les selles,</a:t>
                </a:r>
              </a:p>
              <a:p>
                <a:pPr lvl="1"/>
                <a:r>
                  <a:rPr lang="fr-FR" dirty="0"/>
                  <a:t>↑de la </a:t>
                </a:r>
                <a:r>
                  <a:rPr lang="fr-FR" dirty="0">
                    <a:latin typeface="Calibri"/>
                  </a:rPr>
                  <a:t>réabsorption des phosphates.</a:t>
                </a:r>
                <a:endParaRPr lang="fr-FR" baseline="30000" dirty="0">
                  <a:latin typeface="Calibri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r="-1280" b="-10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5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Ostéoporose/ ostéomalacie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dirty="0"/>
              <a:t>Ostéoporose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Causes:</a:t>
            </a:r>
          </a:p>
          <a:p>
            <a:pPr lvl="1"/>
            <a:r>
              <a:rPr lang="fr-FR" dirty="0"/>
              <a:t>hyperthyroïdie,</a:t>
            </a:r>
          </a:p>
          <a:p>
            <a:pPr lvl="1"/>
            <a:r>
              <a:rPr lang="fr-FR" dirty="0"/>
              <a:t>hyperparathyroïdie, </a:t>
            </a:r>
          </a:p>
          <a:p>
            <a:pPr lvl="1"/>
            <a:r>
              <a:rPr lang="fr-FR" dirty="0"/>
              <a:t>la prise de cortisone,</a:t>
            </a:r>
          </a:p>
          <a:p>
            <a:pPr lvl="1"/>
            <a:r>
              <a:rPr lang="fr-FR" dirty="0"/>
              <a:t>ménopause, </a:t>
            </a:r>
          </a:p>
          <a:p>
            <a:pPr lvl="1"/>
            <a:r>
              <a:rPr lang="fr-FR" dirty="0"/>
              <a:t>Vieillissement.</a:t>
            </a:r>
          </a:p>
          <a:p>
            <a:pPr marL="411480" lvl="1" indent="0">
              <a:buNone/>
            </a:pPr>
            <a:r>
              <a:rPr lang="fr-FR" b="1" dirty="0">
                <a:latin typeface="Century Gothic"/>
              </a:rPr>
              <a:t>►</a:t>
            </a:r>
            <a:r>
              <a:rPr lang="fr-FR" b="1" dirty="0"/>
              <a:t>↑ du calcium ionisé.</a:t>
            </a:r>
          </a:p>
          <a:p>
            <a:r>
              <a:rPr lang="fr-FR" dirty="0">
                <a:latin typeface="Calibri"/>
              </a:rPr>
              <a:t>Conséquences: </a:t>
            </a:r>
          </a:p>
          <a:p>
            <a:pPr marL="411480" lvl="1" indent="0">
              <a:buNone/>
            </a:pPr>
            <a:r>
              <a:rPr lang="fr-FR" b="1" dirty="0">
                <a:solidFill>
                  <a:srgbClr val="FF0000"/>
                </a:solidFill>
              </a:rPr>
              <a:t>DÉMINÉRALISATION OSSEUSE.</a:t>
            </a:r>
          </a:p>
          <a:p>
            <a:pPr marL="41148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dirty="0"/>
              <a:t>Ostéomalacie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Causes</a:t>
            </a:r>
          </a:p>
          <a:p>
            <a:pPr lvl="1"/>
            <a:r>
              <a:rPr lang="fr-FR" dirty="0">
                <a:latin typeface="Calibri"/>
              </a:rPr>
              <a:t>↓ des apports de Ca.</a:t>
            </a:r>
            <a:endParaRPr lang="fr-FR" dirty="0"/>
          </a:p>
          <a:p>
            <a:pPr lvl="1"/>
            <a:r>
              <a:rPr lang="fr-FR" dirty="0"/>
              <a:t>Insuffisance de Vit D.</a:t>
            </a:r>
          </a:p>
          <a:p>
            <a:pPr marL="411480" lvl="1" indent="0">
              <a:buNone/>
            </a:pPr>
            <a:r>
              <a:rPr lang="fr-FR" b="1" dirty="0">
                <a:latin typeface="Century Gothic"/>
              </a:rPr>
              <a:t>►</a:t>
            </a:r>
            <a:r>
              <a:rPr lang="fr-FR" b="1" dirty="0"/>
              <a:t> ↓ du calcium ionisé.</a:t>
            </a:r>
          </a:p>
          <a:p>
            <a:pPr marL="411480" lvl="1" indent="0">
              <a:buNone/>
            </a:pPr>
            <a:endParaRPr lang="fr-FR" dirty="0"/>
          </a:p>
          <a:p>
            <a:r>
              <a:rPr lang="fr-FR" dirty="0"/>
              <a:t>Conséquences:</a:t>
            </a:r>
          </a:p>
          <a:p>
            <a:pPr marL="411480" lvl="1" indent="0">
              <a:buNone/>
            </a:pPr>
            <a:r>
              <a:rPr lang="fr-FR" b="1" dirty="0">
                <a:solidFill>
                  <a:srgbClr val="FF0000"/>
                </a:solidFill>
              </a:rPr>
              <a:t>MAUVAISE MINÉRALISATION OSSEUSE.</a:t>
            </a:r>
          </a:p>
        </p:txBody>
      </p:sp>
    </p:spTree>
    <p:extLst>
      <p:ext uri="{BB962C8B-B14F-4D97-AF65-F5344CB8AC3E}">
        <p14:creationId xmlns:p14="http://schemas.microsoft.com/office/powerpoint/2010/main" val="10922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Calcium et pH</a:t>
            </a:r>
            <a:endParaRPr lang="fr-FR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7537648" cy="5069160"/>
          </a:xfrm>
        </p:spPr>
        <p:txBody>
          <a:bodyPr anchor="ctr">
            <a:normAutofit/>
          </a:bodyPr>
          <a:lstStyle/>
          <a:p>
            <a:r>
              <a:rPr lang="fr-FR" b="1" dirty="0"/>
              <a:t>Acidose métabolique </a:t>
            </a:r>
            <a:r>
              <a:rPr lang="fr-FR" dirty="0"/>
              <a:t>: </a:t>
            </a:r>
            <a:r>
              <a:rPr lang="fr-FR" dirty="0">
                <a:latin typeface="Calibri"/>
              </a:rPr>
              <a:t>↑  le Ca ionisé:</a:t>
            </a:r>
            <a:endParaRPr lang="fr-FR" dirty="0"/>
          </a:p>
          <a:p>
            <a:pPr lvl="1"/>
            <a:r>
              <a:rPr lang="fr-FR" dirty="0"/>
              <a:t>la chaleur: déminéralise et bloque la libération de parathormone:</a:t>
            </a:r>
          </a:p>
          <a:p>
            <a:pPr marL="411480" lvl="1" indent="0">
              <a:buNone/>
            </a:pPr>
            <a:r>
              <a:rPr lang="fr-FR" dirty="0">
                <a:latin typeface="Century Gothic"/>
              </a:rPr>
              <a:t>	</a:t>
            </a:r>
            <a:r>
              <a:rPr lang="fr-FR" b="1" dirty="0">
                <a:solidFill>
                  <a:srgbClr val="FF0000"/>
                </a:solidFill>
                <a:latin typeface="Century Gothic"/>
              </a:rPr>
              <a:t>► </a:t>
            </a:r>
            <a:r>
              <a:rPr lang="fr-FR" b="1" dirty="0">
                <a:solidFill>
                  <a:srgbClr val="FF0000"/>
                </a:solidFill>
              </a:rPr>
              <a:t>dans l’ostéoporose la baisse de la Vit D est la conséquence.</a:t>
            </a:r>
          </a:p>
          <a:p>
            <a:r>
              <a:rPr lang="fr-FR" b="1" dirty="0"/>
              <a:t>Alcalose métabolique</a:t>
            </a:r>
            <a:r>
              <a:rPr lang="fr-FR" dirty="0"/>
              <a:t>: ↓ du calcium ionisé.</a:t>
            </a:r>
          </a:p>
          <a:p>
            <a:pPr lvl="1"/>
            <a:r>
              <a:rPr lang="fr-FR" dirty="0"/>
              <a:t>le froid : stimule la libération de PTH et déminéralise:</a:t>
            </a:r>
          </a:p>
          <a:p>
            <a:pPr marL="411480" lvl="1" indent="0">
              <a:buNone/>
            </a:pPr>
            <a:r>
              <a:rPr lang="fr-FR" dirty="0">
                <a:latin typeface="Century Gothic"/>
              </a:rPr>
              <a:t>	</a:t>
            </a:r>
            <a:r>
              <a:rPr lang="fr-FR" b="1" dirty="0">
                <a:solidFill>
                  <a:srgbClr val="FF0000"/>
                </a:solidFill>
                <a:latin typeface="Century Gothic"/>
              </a:rPr>
              <a:t>► </a:t>
            </a:r>
            <a:r>
              <a:rPr lang="fr-FR" b="1" dirty="0">
                <a:solidFill>
                  <a:srgbClr val="FF0000"/>
                </a:solidFill>
              </a:rPr>
              <a:t>dans</a:t>
            </a:r>
            <a:r>
              <a:rPr lang="fr-FR" b="1" dirty="0">
                <a:solidFill>
                  <a:srgbClr val="FF0000"/>
                </a:solidFill>
                <a:latin typeface="Century Gothic"/>
              </a:rPr>
              <a:t> l’</a:t>
            </a:r>
            <a:r>
              <a:rPr lang="fr-FR" b="1" dirty="0">
                <a:solidFill>
                  <a:srgbClr val="FF0000"/>
                </a:solidFill>
              </a:rPr>
              <a:t>ostéomalacie la baisse de la Vit D est la cause.</a:t>
            </a:r>
          </a:p>
          <a:p>
            <a:r>
              <a:rPr lang="fr-FR" b="1" dirty="0"/>
              <a:t>Alcalose  respiratoire </a:t>
            </a:r>
            <a:r>
              <a:rPr lang="fr-FR" dirty="0"/>
              <a:t>(hyperventilation refroidit):  ↓ du calcium ionisé:</a:t>
            </a:r>
          </a:p>
          <a:p>
            <a:pPr lvl="1"/>
            <a:r>
              <a:rPr lang="fr-FR" dirty="0"/>
              <a:t>clinique: tétanie, dont le traitement est l’inhalation de gaz carbonique (pour réchauffer).</a:t>
            </a:r>
          </a:p>
          <a:p>
            <a:pPr marL="411480" lvl="1" indent="0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51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Projet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11560" y="1556792"/>
            <a:ext cx="7465640" cy="4421088"/>
          </a:xfrm>
        </p:spPr>
        <p:txBody>
          <a:bodyPr anchor="ctr">
            <a:normAutofit/>
          </a:bodyPr>
          <a:lstStyle/>
          <a:p>
            <a:r>
              <a:rPr lang="fr-FR" dirty="0"/>
              <a:t>Améliorer la compréhension des signes cliniques:</a:t>
            </a:r>
          </a:p>
          <a:p>
            <a:pPr marL="0" lvl="1" indent="0" algn="ctr">
              <a:buNone/>
            </a:pPr>
            <a:r>
              <a:rPr lang="fr-FR" dirty="0"/>
              <a:t>« </a:t>
            </a:r>
            <a:r>
              <a:rPr lang="fr-FR" b="1" dirty="0"/>
              <a:t>Ne pas savoir classer les symptômes, </a:t>
            </a:r>
          </a:p>
          <a:p>
            <a:pPr marL="0" lvl="1" indent="0" algn="ctr">
              <a:buNone/>
            </a:pPr>
            <a:r>
              <a:rPr lang="fr-FR" b="1" dirty="0"/>
              <a:t>être capable de confusion et non de clarté, </a:t>
            </a:r>
          </a:p>
          <a:p>
            <a:pPr marL="0" lvl="1" indent="0" algn="ctr">
              <a:buNone/>
            </a:pPr>
            <a:r>
              <a:rPr lang="fr-FR" b="1" dirty="0"/>
              <a:t>c’est le 3</a:t>
            </a:r>
            <a:r>
              <a:rPr lang="fr-FR" b="1" baseline="30000" dirty="0"/>
              <a:t>ème</a:t>
            </a:r>
            <a:r>
              <a:rPr lang="fr-FR" b="1" dirty="0"/>
              <a:t> manquement. » </a:t>
            </a:r>
          </a:p>
          <a:p>
            <a:pPr marL="0" lvl="1" indent="0" algn="ctr">
              <a:buNone/>
            </a:pPr>
            <a:r>
              <a:rPr lang="fr-FR" sz="1600" b="1" dirty="0"/>
              <a:t>(SW-78 </a:t>
            </a:r>
            <a:r>
              <a:rPr lang="fr-FR" sz="1600" i="1" dirty="0"/>
              <a:t>Les 4 manquements en sémiologie</a:t>
            </a:r>
            <a:r>
              <a:rPr lang="fr-FR" sz="1600" dirty="0"/>
              <a:t>)</a:t>
            </a:r>
            <a:endParaRPr lang="fr-FR" dirty="0"/>
          </a:p>
          <a:p>
            <a:pPr lvl="1"/>
            <a:r>
              <a:rPr lang="fr-FR" dirty="0"/>
              <a:t>Distinguer: </a:t>
            </a:r>
          </a:p>
          <a:p>
            <a:pPr lvl="2"/>
            <a:r>
              <a:rPr lang="fr-FR" dirty="0"/>
              <a:t>racine/ branche. </a:t>
            </a:r>
          </a:p>
          <a:p>
            <a:pPr lvl="2"/>
            <a:r>
              <a:rPr lang="fr-FR" dirty="0"/>
              <a:t>apparence et réalité.</a:t>
            </a:r>
          </a:p>
          <a:p>
            <a:pPr marL="114300" indent="0">
              <a:buNone/>
            </a:pPr>
            <a:r>
              <a:rPr lang="fr-FR" dirty="0">
                <a:latin typeface="Century Gothic"/>
              </a:rPr>
              <a:t>	►</a:t>
            </a:r>
            <a:r>
              <a:rPr lang="fr-FR" dirty="0"/>
              <a:t>Améliorer notre compréhension des points.</a:t>
            </a:r>
          </a:p>
          <a:p>
            <a:r>
              <a:rPr lang="fr-FR" dirty="0"/>
              <a:t>Avoir des images communes pour améliorer notre communication.</a:t>
            </a:r>
          </a:p>
          <a:p>
            <a:pPr marL="41148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5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I- Système  fermé (isolé)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7848872" cy="41764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Premier principe : </a:t>
            </a:r>
            <a:r>
              <a:rPr lang="fr-FR" b="1" i="1" dirty="0">
                <a:solidFill>
                  <a:srgbClr val="FF0000"/>
                </a:solidFill>
              </a:rPr>
              <a:t>principe de conservation</a:t>
            </a:r>
            <a:r>
              <a:rPr lang="fr-FR" b="1" dirty="0">
                <a:solidFill>
                  <a:srgbClr val="FF0000"/>
                </a:solidFill>
              </a:rPr>
              <a:t>.</a:t>
            </a:r>
            <a:r>
              <a:rPr lang="fr-FR" b="1" dirty="0"/>
              <a:t> </a:t>
            </a:r>
          </a:p>
          <a:p>
            <a:pPr lvl="1"/>
            <a:r>
              <a:rPr lang="fr-FR" dirty="0"/>
              <a:t>L'énergie ne peut ni se créer ni se détruire mais uniquement se transformer d'une forme à une autre (principe de Lavoisier) ou être échangée d'un système à un autre (principe de Carnot).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>
                <a:latin typeface="Century Gothic"/>
              </a:rPr>
              <a:t>	</a:t>
            </a:r>
            <a:r>
              <a:rPr lang="fr-FR" b="1" dirty="0">
                <a:latin typeface="Century Gothic"/>
              </a:rPr>
              <a:t>►</a:t>
            </a:r>
            <a:r>
              <a:rPr lang="fr-FR" dirty="0"/>
              <a:t>l’énergie se </a:t>
            </a:r>
            <a:r>
              <a:rPr lang="fr-FR" b="1" dirty="0">
                <a:solidFill>
                  <a:srgbClr val="FF0000"/>
                </a:solidFill>
              </a:rPr>
              <a:t>TRANSFÈRE OU SE TRANSFORME.</a:t>
            </a:r>
          </a:p>
        </p:txBody>
      </p:sp>
    </p:spTree>
    <p:extLst>
      <p:ext uri="{BB962C8B-B14F-4D97-AF65-F5344CB8AC3E}">
        <p14:creationId xmlns:p14="http://schemas.microsoft.com/office/powerpoint/2010/main" val="38590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Conclusion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Dans les tableaux de chaleur avec un pH acide la baisse de la VIT D est une adaptation:</a:t>
            </a:r>
          </a:p>
          <a:p>
            <a:pPr marL="114300" indent="0">
              <a:buNone/>
            </a:pPr>
            <a:r>
              <a:rPr lang="fr-FR" b="1" dirty="0"/>
              <a:t>	► la prescription de Vit D est contre-indiquée.</a:t>
            </a:r>
          </a:p>
          <a:p>
            <a:pPr marL="114300" indent="0">
              <a:buNone/>
            </a:pPr>
            <a:endParaRPr lang="fr-FR" b="1" dirty="0"/>
          </a:p>
          <a:p>
            <a:pPr marL="114300" indent="0">
              <a:buNone/>
            </a:pPr>
            <a:endParaRPr lang="fr-FR" b="1" dirty="0"/>
          </a:p>
          <a:p>
            <a:r>
              <a:rPr lang="fr-FR" dirty="0"/>
              <a:t>Dans les tableaux de froid avec un pH alcalin la baisse de la Vit D est la cause de l’atteinte osseuse:</a:t>
            </a:r>
          </a:p>
          <a:p>
            <a:pPr marL="114300" indent="0">
              <a:buNone/>
            </a:pPr>
            <a:r>
              <a:rPr lang="fr-FR" b="1" dirty="0"/>
              <a:t>	► la prescription de Vit D est indispensable.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1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AC9974-7C2B-4F80-8525-03E18AAF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III- Les atteintes du froid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Origine externe</a:t>
            </a:r>
          </a:p>
        </p:txBody>
      </p:sp>
    </p:spTree>
    <p:extLst>
      <p:ext uri="{BB962C8B-B14F-4D97-AF65-F5344CB8AC3E}">
        <p14:creationId xmlns:p14="http://schemas.microsoft.com/office/powerpoint/2010/main" val="155057819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Physiopathologie de la fièvre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5266703"/>
          </a:xfrm>
        </p:spPr>
        <p:txBody>
          <a:bodyPr anchor="ctr">
            <a:normAutofit/>
          </a:bodyPr>
          <a:lstStyle/>
          <a:p>
            <a:r>
              <a:rPr lang="fr-FR" dirty="0"/>
              <a:t>Déclenchée par un agent infectieux détecté par le système lymphoïde:</a:t>
            </a:r>
          </a:p>
          <a:p>
            <a:pPr marL="0" indent="0" algn="ctr">
              <a:buNone/>
            </a:pPr>
            <a:r>
              <a:rPr lang="fr-FR" dirty="0"/>
              <a:t>▼</a:t>
            </a:r>
          </a:p>
          <a:p>
            <a:pPr marL="0" indent="0" algn="ctr">
              <a:buNone/>
            </a:pPr>
            <a:r>
              <a:rPr lang="fr-FR" b="1" dirty="0"/>
              <a:t>↑ </a:t>
            </a:r>
            <a:r>
              <a:rPr lang="fr-FR" dirty="0"/>
              <a:t>de la température de consigne,</a:t>
            </a:r>
          </a:p>
          <a:p>
            <a:pPr marL="0" indent="0" algn="ctr">
              <a:buNone/>
            </a:pPr>
            <a:r>
              <a:rPr lang="fr-FR" dirty="0"/>
              <a:t>▼</a:t>
            </a:r>
          </a:p>
          <a:p>
            <a:pPr marL="57150" indent="0" algn="ctr">
              <a:buNone/>
            </a:pPr>
            <a:r>
              <a:rPr lang="fr-FR" dirty="0"/>
              <a:t>Coup de froid (frissons, tremblements, vasoconstriction, augmentation de la TA),</a:t>
            </a:r>
          </a:p>
          <a:p>
            <a:pPr marL="57150" indent="0" algn="ctr">
              <a:buNone/>
            </a:pPr>
            <a:r>
              <a:rPr lang="fr-FR" dirty="0"/>
              <a:t>▼</a:t>
            </a:r>
          </a:p>
          <a:p>
            <a:pPr marL="57150" indent="0" algn="ctr">
              <a:buNone/>
            </a:pPr>
            <a:r>
              <a:rPr lang="fr-FR" dirty="0"/>
              <a:t>Catabolisme,</a:t>
            </a:r>
          </a:p>
          <a:p>
            <a:pPr marL="57150" lvl="1" indent="0" algn="ctr">
              <a:buNone/>
            </a:pPr>
            <a:r>
              <a:rPr lang="fr-FR" dirty="0"/>
              <a:t>▼</a:t>
            </a:r>
          </a:p>
          <a:p>
            <a:pPr marL="57150" lvl="1" indent="0" algn="ctr">
              <a:buNone/>
            </a:pPr>
            <a:r>
              <a:rPr lang="fr-FR" sz="2200" dirty="0"/>
              <a:t>libération de chaleur(fièvre).</a:t>
            </a:r>
          </a:p>
          <a:p>
            <a:pPr marL="57150" indent="0" algn="ctr">
              <a:buNone/>
            </a:pPr>
            <a:endParaRPr lang="fr-FR" dirty="0">
              <a:latin typeface="Century Gothic"/>
            </a:endParaRPr>
          </a:p>
          <a:p>
            <a:pPr marL="57150" indent="0" algn="ctr">
              <a:buNone/>
            </a:pPr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58031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Tai yang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IG-V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 anchor="ctr">
            <a:normAutofit lnSpcReduction="10000"/>
          </a:bodyPr>
          <a:lstStyle/>
          <a:p>
            <a:pPr marL="342900" lvl="1">
              <a:buClr>
                <a:schemeClr val="accent1"/>
              </a:buClr>
            </a:pPr>
            <a:endParaRPr lang="fr-FR" sz="2200" b="1" dirty="0"/>
          </a:p>
          <a:p>
            <a:pPr marL="342900" lvl="1">
              <a:buClr>
                <a:schemeClr val="accent1"/>
              </a:buClr>
            </a:pPr>
            <a:endParaRPr lang="fr-FR" sz="2200" b="1" dirty="0"/>
          </a:p>
          <a:p>
            <a:pPr marL="342900" lvl="1">
              <a:buClr>
                <a:schemeClr val="accent1"/>
              </a:buClr>
            </a:pPr>
            <a:r>
              <a:rPr lang="fr-FR" sz="2200" b="1" dirty="0"/>
              <a:t>Clinique: céphalées, courbatures.</a:t>
            </a:r>
          </a:p>
          <a:p>
            <a:r>
              <a:rPr lang="fr-FR" dirty="0"/>
              <a:t>Physiopathologie:</a:t>
            </a:r>
          </a:p>
          <a:p>
            <a:pPr lvl="1"/>
            <a:r>
              <a:rPr lang="fr-FR" dirty="0"/>
              <a:t>Invasion du froid </a:t>
            </a:r>
            <a:r>
              <a:rPr lang="fr-FR" dirty="0">
                <a:latin typeface="Calibri"/>
              </a:rPr>
              <a:t>→ </a:t>
            </a:r>
            <a:r>
              <a:rPr lang="fr-FR" dirty="0"/>
              <a:t>↑de la T° de consigne: coup de froid. </a:t>
            </a:r>
          </a:p>
          <a:p>
            <a:pPr lvl="1"/>
            <a:r>
              <a:rPr lang="fr-FR" dirty="0"/>
              <a:t>Adaptation:</a:t>
            </a:r>
          </a:p>
          <a:p>
            <a:pPr lvl="2"/>
            <a:r>
              <a:rPr lang="fr-FR" dirty="0"/>
              <a:t>mobilisation des réserves de glycogène musculaire: </a:t>
            </a:r>
          </a:p>
          <a:p>
            <a:pPr marL="1051560" lvl="3" indent="0">
              <a:buNone/>
            </a:pPr>
            <a:r>
              <a:rPr lang="fr-FR" dirty="0"/>
              <a:t>→frissons, tremblement, courbatures.</a:t>
            </a:r>
          </a:p>
          <a:p>
            <a:pPr lvl="2"/>
            <a:r>
              <a:rPr lang="fr-FR" dirty="0"/>
              <a:t>Vasoconstriction qui ↑ la PA → céphalées.</a:t>
            </a:r>
          </a:p>
          <a:p>
            <a:pPr lvl="2"/>
            <a:r>
              <a:rPr lang="fr-FR" dirty="0"/>
              <a:t>IG: bloque l’absorption de l’eau.</a:t>
            </a:r>
          </a:p>
          <a:p>
            <a:pPr lvl="2"/>
            <a:r>
              <a:rPr lang="fr-FR" dirty="0"/>
              <a:t>V: augmente la sortie de l’eau.</a:t>
            </a:r>
          </a:p>
          <a:p>
            <a:pPr lvl="2"/>
            <a:endParaRPr lang="fr-FR" dirty="0"/>
          </a:p>
          <a:p>
            <a:pPr marL="400050" lvl="1" indent="0">
              <a:buNone/>
            </a:pPr>
            <a:r>
              <a:rPr lang="fr-FR" dirty="0">
                <a:latin typeface="Century Gothic"/>
              </a:rPr>
              <a:t>►</a:t>
            </a:r>
            <a:r>
              <a:rPr lang="fr-FR" dirty="0"/>
              <a:t>mobilisation des réserves d’énergie musculaire et élimination de  l’eau pour réchauffer.</a:t>
            </a:r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9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Shao</a:t>
            </a:r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yang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VB-TR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bg1"/>
                </a:solidFill>
              </a:ln>
            </p:spPr>
            <p:txBody>
              <a:bodyPr anchor="ctr">
                <a:normAutofit/>
              </a:bodyPr>
              <a:lstStyle/>
              <a:p>
                <a:r>
                  <a:rPr lang="fr-FR" b="1" dirty="0"/>
                  <a:t>Clinique: Alternance fièvre-frisson.</a:t>
                </a:r>
              </a:p>
              <a:p>
                <a:pPr marL="342900" lvl="1">
                  <a:buClr>
                    <a:schemeClr val="accent1"/>
                  </a:buClr>
                </a:pPr>
                <a:r>
                  <a:rPr lang="fr-FR" dirty="0"/>
                  <a:t>Adaptation: utilisation des réserves circulantes pour ↑ le catabolisme et déclencher la fièvre.</a:t>
                </a:r>
              </a:p>
              <a:p>
                <a:pPr lvl="1"/>
                <a:r>
                  <a:rPr lang="fr-FR" dirty="0"/>
                  <a:t>VB:  </a:t>
                </a:r>
              </a:p>
              <a:p>
                <a:pPr lvl="2"/>
                <a:r>
                  <a:rPr lang="fr-FR" dirty="0"/>
                  <a:t>Les sels biliaires permettent l’absorption des graisses (réserves énergétiques).  </a:t>
                </a:r>
              </a:p>
              <a:p>
                <a:pPr lvl="1"/>
                <a:r>
                  <a:rPr lang="fr-FR" dirty="0"/>
                  <a:t>TR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dirty="0"/>
                  <a:t>système lymphatique.</a:t>
                </a:r>
              </a:p>
              <a:p>
                <a:pPr lvl="2"/>
                <a:r>
                  <a:rPr lang="fr-FR" dirty="0"/>
                  <a:t>Transport des graisses,</a:t>
                </a:r>
              </a:p>
              <a:p>
                <a:pPr lvl="2"/>
                <a:r>
                  <a:rPr lang="fr-FR" dirty="0"/>
                  <a:t>Défenses immunitaires: TR-5: barrière de l’externe,</a:t>
                </a:r>
              </a:p>
              <a:p>
                <a:pPr lvl="2"/>
                <a:r>
                  <a:rPr lang="fr-FR" dirty="0"/>
                  <a:t>Circuit de refroidissement.</a:t>
                </a:r>
              </a:p>
              <a:p>
                <a:r>
                  <a:rPr lang="fr-FR" dirty="0"/>
                  <a:t>Relation extérieur-surface:</a:t>
                </a:r>
              </a:p>
              <a:p>
                <a:pPr marL="114300" indent="0" algn="ctr">
                  <a:buNone/>
                </a:pPr>
                <a:r>
                  <a:rPr lang="fr-FR" dirty="0">
                    <a:solidFill>
                      <a:srgbClr val="FF0000"/>
                    </a:solidFill>
                    <a:latin typeface="Century Gothic"/>
                  </a:rPr>
                  <a:t>►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b="1" i="1" dirty="0" err="1">
                    <a:solidFill>
                      <a:srgbClr val="FF0000"/>
                    </a:solidFill>
                  </a:rPr>
                  <a:t>shao</a:t>
                </a:r>
                <a:r>
                  <a:rPr lang="fr-FR" b="1" i="1" dirty="0">
                    <a:solidFill>
                      <a:srgbClr val="FF0000"/>
                    </a:solidFill>
                  </a:rPr>
                  <a:t> yang</a:t>
                </a:r>
                <a:r>
                  <a:rPr lang="fr-FR" b="1" dirty="0">
                    <a:solidFill>
                      <a:srgbClr val="FF0000"/>
                    </a:solidFill>
                  </a:rPr>
                  <a:t>: charnière des yang.</a:t>
                </a:r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3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Yang ming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E-GI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b="1" dirty="0"/>
              <a:t>Clinique: Fièvre, soif, constipation.</a:t>
            </a:r>
            <a:endParaRPr lang="fr-FR" dirty="0"/>
          </a:p>
          <a:p>
            <a:r>
              <a:rPr lang="fr-FR" dirty="0"/>
              <a:t>Adaptation: </a:t>
            </a:r>
            <a:r>
              <a:rPr lang="fr-FR" dirty="0">
                <a:latin typeface="Calibri"/>
              </a:rPr>
              <a:t>↑</a:t>
            </a:r>
            <a:r>
              <a:rPr lang="fr-FR" dirty="0"/>
              <a:t> l’apport d’eau pour tamponner la fièvre. </a:t>
            </a:r>
          </a:p>
          <a:p>
            <a:pPr lvl="1"/>
            <a:r>
              <a:rPr lang="fr-FR" dirty="0"/>
              <a:t>Estomac: Réceptacle de l’eau: soif.</a:t>
            </a:r>
          </a:p>
          <a:p>
            <a:pPr lvl="1"/>
            <a:r>
              <a:rPr lang="fr-FR" dirty="0"/>
              <a:t>GI: Dernier lieu de récupération de l’eau.</a:t>
            </a:r>
          </a:p>
          <a:p>
            <a:pPr marL="400050" lvl="2" indent="0">
              <a:buNone/>
            </a:pPr>
            <a:endParaRPr lang="fr-FR" dirty="0">
              <a:latin typeface="Century Gothic"/>
            </a:endParaRPr>
          </a:p>
          <a:p>
            <a:pPr marL="400050" lvl="2" indent="0">
              <a:buNone/>
            </a:pPr>
            <a:r>
              <a:rPr lang="fr-FR" sz="2200" dirty="0">
                <a:latin typeface="Century Gothic"/>
              </a:rPr>
              <a:t>►</a:t>
            </a:r>
            <a:r>
              <a:rPr lang="fr-FR" sz="2200" dirty="0"/>
              <a:t> augmente l’apport d’eau, bloque la sortie pour refroidir.</a:t>
            </a:r>
          </a:p>
        </p:txBody>
      </p:sp>
    </p:spTree>
    <p:extLst>
      <p:ext uri="{BB962C8B-B14F-4D97-AF65-F5344CB8AC3E}">
        <p14:creationId xmlns:p14="http://schemas.microsoft.com/office/powerpoint/2010/main" val="33229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Symptomatologie fonctionnelle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1520" y="1600201"/>
            <a:ext cx="8219256" cy="4781127"/>
          </a:xfrm>
        </p:spPr>
        <p:txBody>
          <a:bodyPr anchor="ctr">
            <a:normAutofit/>
          </a:bodyPr>
          <a:lstStyle/>
          <a:p>
            <a:r>
              <a:rPr lang="fr-FR" dirty="0"/>
              <a:t>La lutte contre le froid dans les trois premiers méridiens est une adaptation extérieur-surface.</a:t>
            </a:r>
          </a:p>
          <a:p>
            <a:r>
              <a:rPr lang="fr-FR" dirty="0"/>
              <a:t>A ce stade les transpirations signent la fin de la lutte contre le froid. </a:t>
            </a:r>
          </a:p>
          <a:p>
            <a:r>
              <a:rPr lang="fr-FR" dirty="0"/>
              <a:t>Guérison sans séquelles.</a:t>
            </a:r>
          </a:p>
          <a:p>
            <a:r>
              <a:rPr lang="fr-FR" dirty="0"/>
              <a:t>Ne jamais manger pendant la fièvre: l’alimentation carnée cause des rechutes et les excès alimentaires des séquelles (SW-31).</a:t>
            </a:r>
          </a:p>
        </p:txBody>
      </p:sp>
    </p:spTree>
    <p:extLst>
      <p:ext uri="{BB962C8B-B14F-4D97-AF65-F5344CB8AC3E}">
        <p14:creationId xmlns:p14="http://schemas.microsoft.com/office/powerpoint/2010/main" val="314909010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D5F2DC-7CBB-47C6-BF53-7EE50A8A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Evolution dans l’interne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632B3FC-06D3-4B6E-88A8-7AE3CE73B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Si les défenses de l’organisme sont défaillantes le froid pénètre dans l’interne.</a:t>
            </a:r>
          </a:p>
        </p:txBody>
      </p:sp>
    </p:spTree>
    <p:extLst>
      <p:ext uri="{BB962C8B-B14F-4D97-AF65-F5344CB8AC3E}">
        <p14:creationId xmlns:p14="http://schemas.microsoft.com/office/powerpoint/2010/main" val="69657704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Tai yin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P-Rte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fr-FR" dirty="0"/>
          </a:p>
          <a:p>
            <a:r>
              <a:rPr lang="fr-FR" b="1" dirty="0"/>
              <a:t>Clinique: Toux, diarrhée.</a:t>
            </a:r>
          </a:p>
          <a:p>
            <a:r>
              <a:rPr lang="fr-FR" dirty="0"/>
              <a:t>Adaptation: P-Rte: produisent de l’énergie.  </a:t>
            </a:r>
          </a:p>
          <a:p>
            <a:pPr lvl="1"/>
            <a:r>
              <a:rPr lang="fr-FR" dirty="0"/>
              <a:t>Organes au centre du métabolisme.</a:t>
            </a:r>
          </a:p>
          <a:p>
            <a:pPr lvl="1"/>
            <a:r>
              <a:rPr lang="fr-FR" dirty="0"/>
              <a:t>Leur déficience permet la pénétration du froid dans l’interne.</a:t>
            </a:r>
          </a:p>
          <a:p>
            <a:pPr lvl="1"/>
            <a:r>
              <a:rPr lang="fr-FR" dirty="0"/>
              <a:t>Toux: élimine les mucosités. </a:t>
            </a:r>
          </a:p>
          <a:p>
            <a:pPr lvl="1"/>
            <a:r>
              <a:rPr lang="fr-FR" dirty="0"/>
              <a:t>Diarrhée: élimine le froid.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3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Shao</a:t>
            </a:r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yin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R-C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2900" lvl="1" indent="-342900">
              <a:buClr>
                <a:schemeClr val="accent1"/>
              </a:buClr>
            </a:pPr>
            <a:r>
              <a:rPr lang="fr-FR" b="1" dirty="0"/>
              <a:t>Clinique: Diarrhée, œdèmes (</a:t>
            </a:r>
            <a:r>
              <a:rPr lang="fr-FR" dirty="0"/>
              <a:t>vide de </a:t>
            </a:r>
            <a:r>
              <a:rPr lang="fr-FR" i="1" dirty="0"/>
              <a:t>yang</a:t>
            </a:r>
            <a:r>
              <a:rPr lang="fr-FR" dirty="0"/>
              <a:t> de rein et de cœur). </a:t>
            </a:r>
            <a:endParaRPr lang="fr-FR" b="1" dirty="0"/>
          </a:p>
          <a:p>
            <a:pPr indent="-342900"/>
            <a:r>
              <a:rPr lang="fr-FR" dirty="0"/>
              <a:t>Adaptation: éliminer l’eau. </a:t>
            </a:r>
          </a:p>
          <a:p>
            <a:pPr lvl="1" indent="-342900"/>
            <a:r>
              <a:rPr lang="fr-FR" dirty="0"/>
              <a:t>La production d’énergie étant impossible il faut éliminer l’eau:</a:t>
            </a:r>
          </a:p>
          <a:p>
            <a:pPr marL="0" lvl="1" indent="0">
              <a:buNone/>
            </a:pPr>
            <a:r>
              <a:rPr lang="fr-FR" dirty="0">
                <a:latin typeface="Century Gothic"/>
              </a:rPr>
              <a:t>	►</a:t>
            </a:r>
            <a:r>
              <a:rPr lang="fr-FR" dirty="0"/>
              <a:t>R-C (FAN): </a:t>
            </a:r>
            <a:r>
              <a:rPr lang="fr-FR" dirty="0">
                <a:latin typeface="Calibri"/>
              </a:rPr>
              <a:t>↑l’élimination de l’eau.</a:t>
            </a:r>
          </a:p>
          <a:p>
            <a:pPr marL="0" lvl="1" indent="0">
              <a:buNone/>
            </a:pPr>
            <a:endParaRPr lang="fr-F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8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Système fermé (suite)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7499176" cy="4525963"/>
          </a:xfrm>
        </p:spPr>
        <p:txBody>
          <a:bodyPr anchor="ctr">
            <a:normAutofit lnSpcReduction="10000"/>
          </a:bodyPr>
          <a:lstStyle/>
          <a:p>
            <a:r>
              <a:rPr lang="fr-FR" dirty="0"/>
              <a:t>Second principe : </a:t>
            </a:r>
            <a:r>
              <a:rPr lang="fr-FR" b="1" i="1" dirty="0">
                <a:solidFill>
                  <a:srgbClr val="FF0000"/>
                </a:solidFill>
              </a:rPr>
              <a:t>principe d’évolution </a:t>
            </a:r>
            <a:r>
              <a:rPr lang="fr-FR" dirty="0"/>
              <a:t>(irréversibilité).</a:t>
            </a:r>
          </a:p>
          <a:p>
            <a:pPr lvl="1"/>
            <a:r>
              <a:rPr lang="fr-FR" dirty="0"/>
              <a:t>Introduit la notion d’</a:t>
            </a:r>
            <a:r>
              <a:rPr lang="fr-FR" b="1" dirty="0"/>
              <a:t>ENTROPIE</a:t>
            </a:r>
          </a:p>
          <a:p>
            <a:pPr lvl="1"/>
            <a:r>
              <a:rPr lang="fr-FR" dirty="0"/>
              <a:t>La différence entre entropie et énergie c’est que l’entropie ne se conserve pas et sa valeur augmente jusqu’à l’équilibre.</a:t>
            </a:r>
          </a:p>
          <a:p>
            <a:pPr lvl="1"/>
            <a:r>
              <a:rPr lang="fr-FR" dirty="0"/>
              <a:t>définit la qualité d’énergie disponible au sein d’un système.</a:t>
            </a:r>
          </a:p>
          <a:p>
            <a:pPr lvl="1"/>
            <a:r>
              <a:rPr lang="fr-FR" dirty="0"/>
              <a:t>Mesure la capacité d’un système physique à subir des transformations spontanées : plus l’entropie d’un corps est grande moins il a tendance à changer.</a:t>
            </a:r>
          </a:p>
          <a:p>
            <a:pPr lvl="1"/>
            <a:r>
              <a:rPr lang="fr-FR" dirty="0"/>
              <a:t>Mesure le degré de désordre d'un système au niveau macroscopique: plus l'entropie du système est élevée, moins ses éléments sont ordonnés.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Tout échange ou transformation d'énergie dans un système augmente son entropie, c'est-à-dire le degré de désordre de ce système.</a:t>
            </a:r>
          </a:p>
        </p:txBody>
      </p:sp>
    </p:spTree>
    <p:extLst>
      <p:ext uri="{BB962C8B-B14F-4D97-AF65-F5344CB8AC3E}">
        <p14:creationId xmlns:p14="http://schemas.microsoft.com/office/powerpoint/2010/main" val="15838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Jue yin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MC-F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14300" indent="0">
              <a:buNone/>
            </a:pPr>
            <a:endParaRPr lang="fr-FR" dirty="0"/>
          </a:p>
          <a:p>
            <a:r>
              <a:rPr lang="fr-FR" dirty="0"/>
              <a:t>Adaptation: « hiérarchie des besoins ».</a:t>
            </a:r>
          </a:p>
          <a:p>
            <a:r>
              <a:rPr lang="fr-FR" dirty="0"/>
              <a:t>Relation intérieur-profondeur:</a:t>
            </a:r>
          </a:p>
          <a:p>
            <a:pPr lvl="1"/>
            <a:r>
              <a:rPr lang="fr-FR" dirty="0"/>
              <a:t>répartition du sang pour préserver les organes nobles:</a:t>
            </a:r>
          </a:p>
          <a:p>
            <a:pPr lvl="2"/>
            <a:r>
              <a:rPr lang="fr-FR" dirty="0"/>
              <a:t>MC: Microcirculation: MC-6: barrière de l’interne.</a:t>
            </a:r>
          </a:p>
          <a:p>
            <a:pPr lvl="2"/>
            <a:r>
              <a:rPr lang="fr-FR" dirty="0"/>
              <a:t>F: Shunts artério-veineux.</a:t>
            </a:r>
          </a:p>
          <a:p>
            <a:pPr marL="114300" indent="0" algn="ctr">
              <a:buNone/>
            </a:pPr>
            <a:r>
              <a:rPr lang="fr-FR" b="1" i="1" dirty="0">
                <a:latin typeface="Century Gothic"/>
              </a:rPr>
              <a:t>►</a:t>
            </a:r>
            <a:r>
              <a:rPr lang="fr-FR" b="1" i="1" dirty="0" err="1"/>
              <a:t>Jue</a:t>
            </a:r>
            <a:r>
              <a:rPr lang="fr-FR" b="1" i="1" dirty="0"/>
              <a:t> yin-clôture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IV- Les atteintes de la chaleur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553208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 couches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Couche du </a:t>
            </a:r>
            <a:r>
              <a:rPr lang="fr-FR" i="1" dirty="0" err="1"/>
              <a:t>wei</a:t>
            </a:r>
            <a:r>
              <a:rPr lang="fr-FR" dirty="0"/>
              <a:t>: Poumon, poils et peau.</a:t>
            </a:r>
          </a:p>
          <a:p>
            <a:r>
              <a:rPr lang="fr-FR" dirty="0"/>
              <a:t>Couche du </a:t>
            </a:r>
            <a:r>
              <a:rPr lang="fr-FR" i="1" dirty="0"/>
              <a:t>qi</a:t>
            </a:r>
            <a:r>
              <a:rPr lang="fr-FR" dirty="0"/>
              <a:t>: thorax, diaphragme, Poumon, Estomac, Intestins, Vésicule biliaire.</a:t>
            </a:r>
          </a:p>
          <a:p>
            <a:r>
              <a:rPr lang="fr-FR" dirty="0"/>
              <a:t>Couche du </a:t>
            </a:r>
            <a:r>
              <a:rPr lang="fr-FR" i="1" dirty="0"/>
              <a:t>ying</a:t>
            </a:r>
            <a:r>
              <a:rPr lang="fr-FR" dirty="0"/>
              <a:t>: Cœur, Maître du cœur.</a:t>
            </a:r>
          </a:p>
          <a:p>
            <a:r>
              <a:rPr lang="fr-FR" dirty="0"/>
              <a:t>Couche du sang: Foie, Rein.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65934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Interprétation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fr-FR" dirty="0"/>
          </a:p>
          <a:p>
            <a:r>
              <a:rPr lang="fr-FR" dirty="0"/>
              <a:t>Couche du </a:t>
            </a:r>
            <a:r>
              <a:rPr lang="fr-FR" i="1" dirty="0" err="1"/>
              <a:t>wei</a:t>
            </a:r>
            <a:r>
              <a:rPr lang="fr-FR" dirty="0"/>
              <a:t>: poumon, poils, peau. </a:t>
            </a:r>
          </a:p>
          <a:p>
            <a:pPr lvl="1"/>
            <a:r>
              <a:rPr lang="fr-FR" dirty="0"/>
              <a:t>Les liquides </a:t>
            </a:r>
            <a:r>
              <a:rPr lang="fr-FR" i="1" dirty="0" err="1"/>
              <a:t>jin</a:t>
            </a:r>
            <a:r>
              <a:rPr lang="fr-FR" dirty="0"/>
              <a:t> suivent le </a:t>
            </a:r>
            <a:r>
              <a:rPr lang="fr-FR" i="1" dirty="0" err="1"/>
              <a:t>wei</a:t>
            </a:r>
            <a:r>
              <a:rPr lang="fr-FR" i="1" dirty="0"/>
              <a:t> qi</a:t>
            </a:r>
            <a:r>
              <a:rPr lang="fr-FR" dirty="0"/>
              <a:t>: </a:t>
            </a:r>
          </a:p>
          <a:p>
            <a:pPr lvl="2"/>
            <a:r>
              <a:rPr lang="fr-FR" dirty="0"/>
              <a:t>Perspiration, transpiration.</a:t>
            </a:r>
          </a:p>
          <a:p>
            <a:pPr lvl="2"/>
            <a:r>
              <a:rPr lang="fr-FR" dirty="0"/>
              <a:t>Polypnée.</a:t>
            </a:r>
          </a:p>
          <a:p>
            <a:r>
              <a:rPr lang="fr-FR" dirty="0"/>
              <a:t>Couche du </a:t>
            </a:r>
            <a:r>
              <a:rPr lang="fr-FR" i="1" dirty="0"/>
              <a:t>qi</a:t>
            </a:r>
            <a:r>
              <a:rPr lang="fr-FR" dirty="0"/>
              <a:t>: thorax, diaphragme, poumon, estomac, intestins, vésicule biliaire.</a:t>
            </a:r>
          </a:p>
          <a:p>
            <a:pPr lvl="1"/>
            <a:r>
              <a:rPr lang="fr-FR" dirty="0"/>
              <a:t>Redistribution de la circulation sanguine aux dépends du foie des reins et des intestins.</a:t>
            </a:r>
          </a:p>
          <a:p>
            <a:r>
              <a:rPr lang="fr-FR" dirty="0"/>
              <a:t>Couche du </a:t>
            </a:r>
            <a:r>
              <a:rPr lang="fr-FR" i="1" dirty="0" err="1"/>
              <a:t>ying</a:t>
            </a:r>
            <a:r>
              <a:rPr lang="fr-FR" dirty="0"/>
              <a:t>: cœur, maitre du cœur.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Arrêt des transpirations </a:t>
            </a:r>
            <a:r>
              <a:rPr lang="fr-FR" dirty="0"/>
              <a:t>et conservation de l’eau. </a:t>
            </a:r>
          </a:p>
          <a:p>
            <a:r>
              <a:rPr lang="fr-FR" dirty="0"/>
              <a:t>Couche du sang: Foie, Rein.</a:t>
            </a:r>
          </a:p>
          <a:p>
            <a:pPr lvl="1"/>
            <a:r>
              <a:rPr lang="fr-FR" dirty="0"/>
              <a:t>Cétogenèse, néoglucogenèse.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15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65423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886190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751711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Soif: C9, F3, V29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6356" y="1412775"/>
            <a:ext cx="4392488" cy="4392489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2900" dirty="0"/>
              <a:t>Foie:</a:t>
            </a:r>
          </a:p>
          <a:p>
            <a:pPr lvl="1"/>
            <a:r>
              <a:rPr lang="fr-FR" sz="2900" dirty="0"/>
              <a:t>Plaisir à boire : F-2</a:t>
            </a:r>
          </a:p>
          <a:p>
            <a:pPr lvl="1"/>
            <a:r>
              <a:rPr lang="fr-FR" sz="2900" dirty="0"/>
              <a:t>Aime boire: F-4</a:t>
            </a:r>
          </a:p>
          <a:p>
            <a:pPr lvl="1"/>
            <a:r>
              <a:rPr lang="fr-FR" sz="2900" dirty="0"/>
              <a:t>Soif épuisante: F-2</a:t>
            </a:r>
          </a:p>
          <a:p>
            <a:pPr lvl="1"/>
            <a:r>
              <a:rPr lang="fr-FR" sz="2900" dirty="0"/>
              <a:t>Par diabète: F-2, F-14</a:t>
            </a:r>
          </a:p>
          <a:p>
            <a:pPr marL="0" indent="0">
              <a:buNone/>
            </a:pPr>
            <a:r>
              <a:rPr lang="fr-FR" sz="2900" dirty="0"/>
              <a:t>MC:</a:t>
            </a:r>
          </a:p>
          <a:p>
            <a:pPr lvl="1"/>
            <a:r>
              <a:rPr lang="fr-FR" sz="2900" dirty="0"/>
              <a:t>Ardente: MC-3</a:t>
            </a:r>
          </a:p>
          <a:p>
            <a:pPr lvl="1"/>
            <a:r>
              <a:rPr lang="fr-FR" sz="2900" dirty="0"/>
              <a:t>agitante: MC-8</a:t>
            </a:r>
          </a:p>
          <a:p>
            <a:pPr lvl="1"/>
            <a:r>
              <a:rPr lang="fr-FR" sz="2900" dirty="0"/>
              <a:t>Avec hématémèse: MC-3</a:t>
            </a:r>
          </a:p>
          <a:p>
            <a:pPr lvl="1"/>
            <a:r>
              <a:rPr lang="fr-FR" sz="2900" dirty="0"/>
              <a:t>Pendant la fièvre MC-5</a:t>
            </a:r>
          </a:p>
          <a:p>
            <a:pPr marL="0" indent="0">
              <a:buNone/>
            </a:pPr>
            <a:r>
              <a:rPr lang="fr-FR" sz="2900" dirty="0"/>
              <a:t>Rte:</a:t>
            </a:r>
          </a:p>
          <a:p>
            <a:pPr lvl="1"/>
            <a:r>
              <a:rPr lang="fr-FR" sz="2900" dirty="0"/>
              <a:t>Soif de bouche: Rte- 1</a:t>
            </a:r>
          </a:p>
          <a:p>
            <a:pPr marL="0" indent="0">
              <a:buNone/>
            </a:pPr>
            <a:r>
              <a:rPr lang="fr-FR" sz="2900" dirty="0"/>
              <a:t>Cœur:</a:t>
            </a:r>
          </a:p>
          <a:p>
            <a:pPr lvl="1"/>
            <a:r>
              <a:rPr lang="fr-FR" sz="2900" dirty="0"/>
              <a:t>Eau froide: C-7</a:t>
            </a:r>
          </a:p>
          <a:p>
            <a:pPr lvl="1"/>
            <a:r>
              <a:rPr lang="fr-FR" sz="2900" dirty="0"/>
              <a:t>Violente: C-1</a:t>
            </a:r>
          </a:p>
          <a:p>
            <a:pPr marL="0" indent="0">
              <a:buNone/>
            </a:pPr>
            <a:r>
              <a:rPr lang="fr-FR" sz="2900" dirty="0"/>
              <a:t>Rein:</a:t>
            </a:r>
          </a:p>
          <a:p>
            <a:pPr lvl="1"/>
            <a:r>
              <a:rPr lang="fr-FR" sz="2900" dirty="0"/>
              <a:t>Soif de bouche: R-1</a:t>
            </a:r>
          </a:p>
          <a:p>
            <a:pPr lvl="1"/>
            <a:r>
              <a:rPr lang="fr-FR" sz="2900" dirty="0"/>
              <a:t>Boit beaucoup: R-1</a:t>
            </a:r>
          </a:p>
          <a:p>
            <a:pPr lvl="1"/>
            <a:r>
              <a:rPr lang="fr-FR" sz="2900" dirty="0"/>
              <a:t>Insatiable: R-6</a:t>
            </a:r>
          </a:p>
          <a:p>
            <a:pPr lvl="1"/>
            <a:r>
              <a:rPr lang="fr-FR" sz="2900" dirty="0"/>
              <a:t>Pendant la fièvre: R-3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589385" y="1412777"/>
            <a:ext cx="3871048" cy="1584175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2900" dirty="0"/>
              <a:t>VB: Excessive: VB-5</a:t>
            </a:r>
          </a:p>
          <a:p>
            <a:pPr marL="0" indent="0">
              <a:buNone/>
            </a:pPr>
            <a:r>
              <a:rPr lang="fr-FR" sz="2900" dirty="0"/>
              <a:t>Estomac: </a:t>
            </a:r>
          </a:p>
          <a:p>
            <a:pPr lvl="1"/>
            <a:r>
              <a:rPr lang="fr-FR" sz="2900" dirty="0"/>
              <a:t>Boit trop: E-25</a:t>
            </a:r>
          </a:p>
          <a:p>
            <a:pPr lvl="1"/>
            <a:r>
              <a:rPr lang="fr-FR" sz="2900" dirty="0"/>
              <a:t>Grande soif: E-27</a:t>
            </a:r>
          </a:p>
          <a:p>
            <a:pPr marL="0" indent="0">
              <a:buNone/>
            </a:pPr>
            <a:r>
              <a:rPr lang="fr-FR" sz="2900" dirty="0"/>
              <a:t>Vessie:</a:t>
            </a:r>
          </a:p>
          <a:p>
            <a:pPr lvl="1"/>
            <a:r>
              <a:rPr lang="fr-FR" sz="2900" dirty="0"/>
              <a:t>Soif: V-29</a:t>
            </a:r>
          </a:p>
          <a:p>
            <a:pPr lvl="1"/>
            <a:r>
              <a:rPr lang="fr-FR" sz="2900" dirty="0"/>
              <a:t>Par diabète : V-49	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581619" y="2996952"/>
            <a:ext cx="3878814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DM: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excessive: DM-26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Grande soif: DM 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Par diabète: DM-26</a:t>
            </a:r>
          </a:p>
          <a:p>
            <a:r>
              <a:rPr lang="fr-FR" sz="1400" dirty="0"/>
              <a:t>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Par chaleur dans l’abdomen: RM 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Par diabète: RM-24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563108" y="4617225"/>
            <a:ext cx="397935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Pas de point de poumon</a:t>
            </a:r>
          </a:p>
          <a:p>
            <a:r>
              <a:rPr lang="fr-FR" sz="1400" dirty="0"/>
              <a:t>GI: Si boit transpire, si ne boit pas peau sèche: GI-11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Pas de points d’IG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Pas de points de TR</a:t>
            </a:r>
          </a:p>
        </p:txBody>
      </p:sp>
    </p:spTree>
    <p:extLst>
      <p:ext uri="{BB962C8B-B14F-4D97-AF65-F5344CB8AC3E}">
        <p14:creationId xmlns:p14="http://schemas.microsoft.com/office/powerpoint/2010/main" val="318097265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Transpirations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pt-BR" dirty="0"/>
              <a:t>Abondante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pt-BR" dirty="0"/>
              <a:t> </a:t>
            </a:r>
            <a:r>
              <a:rPr lang="fr-FR" dirty="0"/>
              <a:t>P-7-10,</a:t>
            </a:r>
          </a:p>
          <a:p>
            <a:r>
              <a:rPr lang="fr-FR" dirty="0"/>
              <a:t> Rp-15,</a:t>
            </a:r>
          </a:p>
          <a:p>
            <a:r>
              <a:rPr lang="fr-FR" dirty="0"/>
              <a:t> R-1-3 </a:t>
            </a:r>
          </a:p>
          <a:p>
            <a:r>
              <a:rPr lang="fr-FR" dirty="0"/>
              <a:t>VB-20, </a:t>
            </a:r>
          </a:p>
          <a:p>
            <a:r>
              <a:rPr lang="fr-FR" dirty="0"/>
              <a:t>V-9-15-29-40, </a:t>
            </a:r>
          </a:p>
          <a:p>
            <a:r>
              <a:rPr lang="fr-FR" dirty="0"/>
              <a:t>RM-5</a:t>
            </a:r>
          </a:p>
          <a:p>
            <a:r>
              <a:rPr lang="fr-FR" dirty="0"/>
              <a:t>Incessantes: R-7</a:t>
            </a:r>
          </a:p>
          <a:p>
            <a:pPr lvl="1"/>
            <a:r>
              <a:rPr lang="fr-FR" dirty="0"/>
              <a:t>tout le corps humide: V-17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fr-FR" dirty="0"/>
              <a:t>Absente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 anchor="ctr">
            <a:normAutofit fontScale="92500" lnSpcReduction="20000"/>
          </a:bodyPr>
          <a:lstStyle/>
          <a:p>
            <a:r>
              <a:rPr lang="fr-FR" dirty="0"/>
              <a:t>E-39, </a:t>
            </a:r>
          </a:p>
          <a:p>
            <a:r>
              <a:rPr lang="de-DE" dirty="0"/>
              <a:t>F-8-10,</a:t>
            </a:r>
          </a:p>
          <a:p>
            <a:r>
              <a:rPr lang="de-DE" dirty="0"/>
              <a:t> Ig-1,</a:t>
            </a:r>
          </a:p>
          <a:p>
            <a:r>
              <a:rPr lang="de-DE" dirty="0"/>
              <a:t>R-1,</a:t>
            </a:r>
          </a:p>
          <a:p>
            <a:r>
              <a:rPr lang="de-DE" dirty="0"/>
              <a:t>V-10</a:t>
            </a:r>
            <a:endParaRPr lang="fr-FR" dirty="0"/>
          </a:p>
          <a:p>
            <a:pPr indent="-342900"/>
            <a:r>
              <a:rPr lang="fr-FR" dirty="0"/>
              <a:t>Pendant la fièvre: </a:t>
            </a:r>
          </a:p>
          <a:p>
            <a:pPr lvl="1" indent="-342900"/>
            <a:r>
              <a:rPr lang="fr-FR" dirty="0"/>
              <a:t>MC-9, </a:t>
            </a:r>
          </a:p>
          <a:p>
            <a:pPr lvl="1" indent="-342900"/>
            <a:r>
              <a:rPr lang="fr-FR" dirty="0"/>
              <a:t>P-6-8, </a:t>
            </a:r>
          </a:p>
          <a:p>
            <a:pPr lvl="1" indent="-342900"/>
            <a:r>
              <a:rPr lang="fr-FR" dirty="0"/>
              <a:t>Tr-4, </a:t>
            </a:r>
          </a:p>
          <a:p>
            <a:pPr lvl="1" indent="-342900"/>
            <a:r>
              <a:rPr lang="de-DE" dirty="0"/>
              <a:t>VB-6-20-37,</a:t>
            </a:r>
          </a:p>
          <a:p>
            <a:pPr lvl="1" indent="-342900"/>
            <a:r>
              <a:rPr lang="de-DE" dirty="0"/>
              <a:t> V-40, </a:t>
            </a:r>
          </a:p>
          <a:p>
            <a:pPr lvl="1" indent="-342900"/>
            <a:r>
              <a:rPr lang="de-DE" dirty="0"/>
              <a:t>DM-4-23</a:t>
            </a:r>
          </a:p>
        </p:txBody>
      </p:sp>
    </p:spTree>
    <p:extLst>
      <p:ext uri="{BB962C8B-B14F-4D97-AF65-F5344CB8AC3E}">
        <p14:creationId xmlns:p14="http://schemas.microsoft.com/office/powerpoint/2010/main" val="833887624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Transpirations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26768" cy="639762"/>
          </a:xfrm>
        </p:spPr>
        <p:txBody>
          <a:bodyPr anchor="ctr"/>
          <a:lstStyle/>
          <a:p>
            <a:pPr algn="l"/>
            <a:r>
              <a:rPr lang="pt-BR" dirty="0"/>
              <a:t>Abondante: </a:t>
            </a:r>
            <a:r>
              <a:rPr lang="fr-FR" dirty="0"/>
              <a:t>P-7-10, Rp-15, R-1-3 VB-20, V-9-15-29-40, RM-5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Transpire et est glacé: P-11</a:t>
            </a:r>
          </a:p>
          <a:p>
            <a:r>
              <a:rPr lang="fr-FR" dirty="0"/>
              <a:t>Grande transpiration par faiblesse: GI-4, RM-6</a:t>
            </a:r>
          </a:p>
          <a:p>
            <a:r>
              <a:rPr lang="fr-FR" dirty="0"/>
              <a:t>Sans cause, la nuit: R-2</a:t>
            </a:r>
          </a:p>
          <a:p>
            <a:r>
              <a:rPr lang="fr-FR" dirty="0"/>
              <a:t>Ruisselante : R-7, RM-6</a:t>
            </a:r>
          </a:p>
          <a:p>
            <a:r>
              <a:rPr lang="fr-FR" dirty="0"/>
              <a:t>Avec urine faible: GI-4</a:t>
            </a:r>
          </a:p>
          <a:p>
            <a:r>
              <a:rPr lang="fr-FR" dirty="0"/>
              <a:t>Pendant la fièvre: R-3, VB-37, V-63</a:t>
            </a:r>
          </a:p>
          <a:p>
            <a:r>
              <a:rPr lang="fr-FR" dirty="0"/>
              <a:t>Par froid: V-10</a:t>
            </a:r>
          </a:p>
          <a:p>
            <a:r>
              <a:rPr lang="fr-FR" dirty="0"/>
              <a:t>Tout le corps humide constamment: V-17</a:t>
            </a:r>
          </a:p>
          <a:p>
            <a:pPr marL="0" indent="0">
              <a:buNone/>
            </a:pPr>
            <a:endParaRPr lang="pt-BR" sz="40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l"/>
            <a:endParaRPr lang="fr-FR" dirty="0"/>
          </a:p>
          <a:p>
            <a:pPr algn="l"/>
            <a:r>
              <a:rPr lang="fr-FR" dirty="0"/>
              <a:t>Absente: E-39, </a:t>
            </a:r>
            <a:r>
              <a:rPr lang="de-DE" dirty="0"/>
              <a:t>F-8-10, Ig-1,</a:t>
            </a:r>
          </a:p>
          <a:p>
            <a:pPr algn="l"/>
            <a:r>
              <a:rPr lang="de-DE" dirty="0"/>
              <a:t>R-1, V-10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indent="-342900"/>
            <a:r>
              <a:rPr lang="fr-FR" dirty="0"/>
              <a:t>si ne boit pas: GI-11</a:t>
            </a:r>
          </a:p>
          <a:p>
            <a:pPr indent="-342900"/>
            <a:r>
              <a:rPr lang="fr-FR" dirty="0"/>
              <a:t>avec urine profuse: GI-4</a:t>
            </a:r>
          </a:p>
          <a:p>
            <a:pPr indent="-342900"/>
            <a:r>
              <a:rPr lang="fr-FR" dirty="0"/>
              <a:t>pendant la fièvre: </a:t>
            </a:r>
          </a:p>
          <a:p>
            <a:pPr lvl="1" indent="-342900"/>
            <a:r>
              <a:rPr lang="fr-FR" dirty="0"/>
              <a:t>MC-9, P-6-8, Tr-4, </a:t>
            </a:r>
            <a:r>
              <a:rPr lang="de-DE" dirty="0"/>
              <a:t>VB-6-20-37, V-40, DM-4-23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259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II- Système ouvert :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Ilya Prigogine</a:t>
            </a: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fr-FR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7560840" cy="4752528"/>
          </a:xfrm>
        </p:spPr>
        <p:txBody>
          <a:bodyPr anchor="ctr">
            <a:normAutofit/>
          </a:bodyPr>
          <a:lstStyle/>
          <a:p>
            <a:r>
              <a:rPr lang="fr-FR" b="1" dirty="0"/>
              <a:t>« structures dissipatives  avec auto organisation des systèmes ». </a:t>
            </a:r>
          </a:p>
          <a:p>
            <a:r>
              <a:rPr lang="fr-FR" dirty="0"/>
              <a:t>Dans les systèmes vivants, les forces de l'entropie qui génèrent du désordre sont dominées par des processus cellulaires qui sont créateurs d'ordre : </a:t>
            </a:r>
          </a:p>
          <a:p>
            <a:pPr lvl="1"/>
            <a:r>
              <a:rPr lang="fr-FR" dirty="0"/>
              <a:t>flux d'énergie entrant: utilisé pour construire des structures ordonnées:    </a:t>
            </a:r>
          </a:p>
          <a:p>
            <a:pPr marL="411480" lvl="1" indent="0">
              <a:buNone/>
            </a:pPr>
            <a:r>
              <a:rPr lang="fr-FR" dirty="0">
                <a:latin typeface="Century Gothic"/>
              </a:rPr>
              <a:t>                    ►</a:t>
            </a:r>
            <a:r>
              <a:rPr lang="fr-FR" dirty="0"/>
              <a:t> ↓ l'entropie interne.</a:t>
            </a:r>
          </a:p>
          <a:p>
            <a:pPr lvl="1"/>
            <a:r>
              <a:rPr lang="fr-FR" dirty="0"/>
              <a:t>flux d’énergie sortant: </a:t>
            </a:r>
          </a:p>
          <a:p>
            <a:pPr marL="411480" lvl="1" indent="0">
              <a:buNone/>
            </a:pPr>
            <a:r>
              <a:rPr lang="fr-FR" dirty="0">
                <a:latin typeface="Century Gothic"/>
              </a:rPr>
              <a:t>                    ►</a:t>
            </a:r>
            <a:r>
              <a:rPr lang="fr-FR" dirty="0"/>
              <a:t> ↑ l'entropie externe.</a:t>
            </a:r>
          </a:p>
          <a:p>
            <a:pPr marL="342900" lvl="1" indent="0">
              <a:buNone/>
            </a:pPr>
            <a:r>
              <a:rPr lang="fr-FR" b="1" dirty="0">
                <a:solidFill>
                  <a:srgbClr val="FF0000"/>
                </a:solidFill>
              </a:rPr>
              <a:t> « </a:t>
            </a:r>
            <a:r>
              <a:rPr lang="fr-FR" b="1" i="1" dirty="0">
                <a:solidFill>
                  <a:srgbClr val="FF0000"/>
                </a:solidFill>
              </a:rPr>
              <a:t>on met de l’ordre à l’intérieur et du désordre à l’extérieur ». </a:t>
            </a:r>
            <a:endParaRPr lang="fr-FR" b="1" dirty="0"/>
          </a:p>
          <a:p>
            <a:r>
              <a:rPr lang="fr-FR" dirty="0"/>
              <a:t>Pour maintenir le système en équilibre </a:t>
            </a:r>
            <a:r>
              <a:rPr lang="fr-FR" dirty="0">
                <a:latin typeface="Calibri"/>
              </a:rPr>
              <a:t>il faut </a:t>
            </a:r>
            <a:r>
              <a:rPr lang="fr-FR" dirty="0"/>
              <a:t>gérer les échanges.</a:t>
            </a:r>
          </a:p>
        </p:txBody>
      </p:sp>
    </p:spTree>
    <p:extLst>
      <p:ext uri="{BB962C8B-B14F-4D97-AF65-F5344CB8AC3E}">
        <p14:creationId xmlns:p14="http://schemas.microsoft.com/office/powerpoint/2010/main" val="5034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Circonstances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fr-FR" dirty="0"/>
              <a:t>Nocturne : C-6, E-43, R-2-7, Tr-5, VB-2, V-17</a:t>
            </a:r>
          </a:p>
          <a:p>
            <a:pPr lvl="2"/>
            <a:r>
              <a:rPr lang="fr-FR" dirty="0"/>
              <a:t>à la ménopause: RP-6, VB-20</a:t>
            </a:r>
          </a:p>
          <a:p>
            <a:pPr lvl="1"/>
            <a:r>
              <a:rPr lang="fr-FR" dirty="0"/>
              <a:t>sans motif : R-2-7, Tr-5, V-17</a:t>
            </a:r>
          </a:p>
          <a:p>
            <a:pPr lvl="1"/>
            <a:r>
              <a:rPr lang="fr-FR" dirty="0"/>
              <a:t>par choc: V-45</a:t>
            </a:r>
          </a:p>
          <a:p>
            <a:pPr lvl="1"/>
            <a:r>
              <a:rPr lang="fr-FR" dirty="0"/>
              <a:t>par émotivité: C-6</a:t>
            </a:r>
          </a:p>
          <a:p>
            <a:pPr lvl="2"/>
            <a:r>
              <a:rPr lang="fr-FR" dirty="0"/>
              <a:t>des paumes: V-10</a:t>
            </a:r>
          </a:p>
          <a:p>
            <a:pPr lvl="1"/>
            <a:r>
              <a:rPr lang="fr-FR" dirty="0"/>
              <a:t>par faiblesse: GI-4, RM-6</a:t>
            </a:r>
          </a:p>
          <a:p>
            <a:pPr lvl="1"/>
            <a:r>
              <a:rPr lang="fr-FR" dirty="0"/>
              <a:t>par grippe: DM-6</a:t>
            </a:r>
          </a:p>
          <a:p>
            <a:pPr lvl="1"/>
            <a:r>
              <a:rPr lang="fr-FR" dirty="0"/>
              <a:t>à la toux :VB-44</a:t>
            </a:r>
          </a:p>
          <a:p>
            <a:pPr lvl="1"/>
            <a:r>
              <a:rPr lang="fr-FR" dirty="0"/>
              <a:t> par typhoïde: GI-4</a:t>
            </a:r>
          </a:p>
          <a:p>
            <a:pPr lvl="1"/>
            <a:r>
              <a:rPr lang="fr-FR" dirty="0"/>
              <a:t>aux vomissements: V-17</a:t>
            </a:r>
          </a:p>
          <a:p>
            <a:pPr lvl="1"/>
            <a:r>
              <a:rPr lang="fr-FR" dirty="0"/>
              <a:t>par rhumatisme articulaire, avec diarrhée:DM-19</a:t>
            </a:r>
          </a:p>
          <a:p>
            <a:pPr lvl="1"/>
            <a:r>
              <a:rPr lang="fr-FR" dirty="0"/>
              <a:t>par tuberculose Pulmonaire: V-13</a:t>
            </a:r>
          </a:p>
          <a:p>
            <a:pPr lvl="1"/>
            <a:r>
              <a:rPr lang="fr-FR" dirty="0"/>
              <a:t>par vide: DM-14</a:t>
            </a:r>
          </a:p>
        </p:txBody>
      </p:sp>
    </p:spTree>
    <p:extLst>
      <p:ext uri="{BB962C8B-B14F-4D97-AF65-F5344CB8AC3E}">
        <p14:creationId xmlns:p14="http://schemas.microsoft.com/office/powerpoint/2010/main" val="14215844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Caractères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froide, avec lipothymie: RM-14</a:t>
            </a:r>
          </a:p>
          <a:p>
            <a:pPr lvl="1"/>
            <a:r>
              <a:rPr lang="fr-FR" dirty="0"/>
              <a:t>chaude, la nuit: R-7</a:t>
            </a:r>
          </a:p>
          <a:p>
            <a:pPr lvl="1"/>
            <a:r>
              <a:rPr lang="fr-FR" dirty="0"/>
              <a:t>d'odeur fétide:</a:t>
            </a:r>
          </a:p>
          <a:p>
            <a:pPr lvl="2"/>
            <a:r>
              <a:rPr lang="fr-FR" dirty="0"/>
              <a:t>aux aisselles et aux pieds: E-10, 13</a:t>
            </a:r>
          </a:p>
          <a:p>
            <a:pPr lvl="2"/>
            <a:r>
              <a:rPr lang="fr-FR" dirty="0"/>
              <a:t>aux mains, à l'occiput et au front: E-13</a:t>
            </a:r>
          </a:p>
          <a:p>
            <a:pPr lvl="1"/>
            <a:r>
              <a:rPr lang="fr-FR" dirty="0"/>
              <a:t>violente : F-2, P-11</a:t>
            </a:r>
          </a:p>
          <a:p>
            <a:pPr lvl="2"/>
            <a:r>
              <a:rPr lang="fr-FR" dirty="0"/>
              <a:t>par choc: V-45</a:t>
            </a:r>
          </a:p>
          <a:p>
            <a:pPr lvl="2"/>
            <a:r>
              <a:rPr lang="fr-FR" dirty="0"/>
              <a:t>par faiblesse: GI-4, DM-14, RM-6</a:t>
            </a:r>
          </a:p>
          <a:p>
            <a:pPr lvl="2"/>
            <a:r>
              <a:rPr lang="fr-FR" dirty="0"/>
              <a:t>de la grippe: DM-14</a:t>
            </a:r>
          </a:p>
          <a:p>
            <a:pPr lvl="2"/>
            <a:r>
              <a:rPr lang="fr-FR" dirty="0"/>
              <a:t>à la ménopause : V-62</a:t>
            </a:r>
          </a:p>
          <a:p>
            <a:pPr lvl="2"/>
            <a:r>
              <a:rPr lang="fr-FR" dirty="0"/>
              <a:t>la nuit:V-45</a:t>
            </a:r>
          </a:p>
          <a:p>
            <a:pPr lvl="2"/>
            <a:r>
              <a:rPr lang="fr-FR" dirty="0"/>
              <a:t>et sans cause, par diabète: R-2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838757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Localisations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Du haut du corps uniquement: MC-3</a:t>
            </a:r>
          </a:p>
          <a:p>
            <a:pPr lvl="1"/>
            <a:r>
              <a:rPr lang="fr-FR" dirty="0"/>
              <a:t>De la tête: V-62</a:t>
            </a:r>
          </a:p>
          <a:p>
            <a:pPr lvl="2"/>
            <a:r>
              <a:rPr lang="fr-FR" dirty="0"/>
              <a:t>violente :DM-24</a:t>
            </a:r>
          </a:p>
          <a:p>
            <a:pPr lvl="1"/>
            <a:r>
              <a:rPr lang="fr-FR" dirty="0"/>
              <a:t>De la face: à maxillaire et dessous du menton: Vb-43</a:t>
            </a:r>
          </a:p>
          <a:p>
            <a:pPr lvl="1"/>
            <a:r>
              <a:rPr lang="fr-FR" dirty="0"/>
              <a:t>Organes génitaux:V-34-35, RM-1-7</a:t>
            </a:r>
          </a:p>
          <a:p>
            <a:pPr lvl="1"/>
            <a:r>
              <a:rPr lang="fr-FR" dirty="0"/>
              <a:t>Mains, aux émotions: V-10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643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L’énergie: résumé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L’énergie est définie comme une force en action:</a:t>
            </a:r>
            <a:r>
              <a:rPr lang="fr-FR" i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>
                <a:latin typeface="Century Gothic"/>
              </a:rPr>
              <a:t>                   ►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mouvement.</a:t>
            </a:r>
          </a:p>
          <a:p>
            <a:r>
              <a:rPr lang="fr-FR" dirty="0">
                <a:solidFill>
                  <a:schemeClr val="tx1"/>
                </a:solidFill>
                <a:latin typeface="Calibri"/>
              </a:rPr>
              <a:t>≠ Puissance: </a:t>
            </a:r>
            <a:r>
              <a:rPr lang="fr-F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débit de l’énergie </a:t>
            </a:r>
            <a:r>
              <a:rPr lang="fr-FR" dirty="0">
                <a:solidFill>
                  <a:schemeClr val="tx1"/>
                </a:solidFill>
                <a:latin typeface="Calibri"/>
              </a:rPr>
              <a:t>( CAD la </a:t>
            </a:r>
            <a:r>
              <a:rPr lang="fr-F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vitesse</a:t>
            </a:r>
            <a:r>
              <a:rPr lang="fr-FR" dirty="0">
                <a:solidFill>
                  <a:schemeClr val="tx1"/>
                </a:solidFill>
                <a:latin typeface="Calibri"/>
              </a:rPr>
              <a:t> à laquelle l’énergie est délivrée).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la capacité d'un système: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à modifier un état: transformer.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à produire un travail entraînant un mouvement.</a:t>
            </a:r>
          </a:p>
          <a:p>
            <a:r>
              <a:rPr lang="fr-FR" dirty="0">
                <a:solidFill>
                  <a:schemeClr val="tx1"/>
                </a:solidFill>
              </a:rPr>
              <a:t>Le travail: transfert </a:t>
            </a:r>
            <a:r>
              <a:rPr lang="fr-FR" b="1" dirty="0">
                <a:solidFill>
                  <a:schemeClr val="tx1"/>
                </a:solidFill>
              </a:rPr>
              <a:t>ordonné</a:t>
            </a:r>
            <a:r>
              <a:rPr lang="fr-FR" dirty="0">
                <a:solidFill>
                  <a:schemeClr val="tx1"/>
                </a:solidFill>
              </a:rPr>
              <a:t> d'énergie. </a:t>
            </a:r>
          </a:p>
          <a:p>
            <a:r>
              <a:rPr lang="fr-FR" dirty="0">
                <a:solidFill>
                  <a:schemeClr val="tx1"/>
                </a:solidFill>
              </a:rPr>
              <a:t>la chaleur: transfert </a:t>
            </a:r>
            <a:r>
              <a:rPr lang="fr-FR" b="1" dirty="0">
                <a:solidFill>
                  <a:schemeClr val="tx1"/>
                </a:solidFill>
              </a:rPr>
              <a:t>désordonné</a:t>
            </a:r>
            <a:r>
              <a:rPr lang="fr-FR" dirty="0">
                <a:solidFill>
                  <a:schemeClr val="tx1"/>
                </a:solidFill>
              </a:rPr>
              <a:t> d'énergie.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FF0000"/>
                </a:solidFill>
              </a:rPr>
              <a:t>TRANSFERT-TRANSFORMATION.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11385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Métabolisme: changement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Mouvements de l’énergie dans l’organisme</a:t>
            </a:r>
          </a:p>
        </p:txBody>
      </p:sp>
    </p:spTree>
    <p:extLst>
      <p:ext uri="{BB962C8B-B14F-4D97-AF65-F5344CB8AC3E}">
        <p14:creationId xmlns:p14="http://schemas.microsoft.com/office/powerpoint/2010/main" val="410203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Transfert</a:t>
            </a:r>
            <a:endParaRPr lang="fr-FR" sz="27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7620000" cy="3864496"/>
              </a:xfrm>
            </p:spPr>
            <p:txBody>
              <a:bodyPr anchor="ctr">
                <a:normAutofit/>
              </a:bodyPr>
              <a:lstStyle/>
              <a:p>
                <a:r>
                  <a:rPr lang="fr-FR" dirty="0"/>
                  <a:t>Transfert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FR" dirty="0"/>
                  <a:t> </a:t>
                </a:r>
                <a:r>
                  <a:rPr lang="fr-FR" b="1" dirty="0">
                    <a:solidFill>
                      <a:srgbClr val="FF0000"/>
                    </a:solidFill>
                  </a:rPr>
                  <a:t>ÉCHANGES.</a:t>
                </a:r>
              </a:p>
              <a:p>
                <a:pPr lvl="1"/>
                <a:r>
                  <a:rPr lang="fr-FR" dirty="0"/>
                  <a:t>Organisme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fr-FR" dirty="0"/>
                  <a:t> milieu extérieur. </a:t>
                </a:r>
              </a:p>
              <a:p>
                <a:pPr lvl="1"/>
                <a:r>
                  <a:rPr lang="fr-FR" dirty="0"/>
                  <a:t>Entrées-sorties.</a:t>
                </a:r>
              </a:p>
              <a:p>
                <a:pPr lvl="1"/>
                <a:r>
                  <a:rPr lang="fr-FR" dirty="0"/>
                  <a:t>Relation intérieur-extérieur.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7620000" cy="386449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09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Transformations</a:t>
            </a:r>
            <a:r>
              <a:rPr lang="fr-FR" dirty="0"/>
              <a:t/>
            </a:r>
            <a:br>
              <a:rPr lang="fr-FR" dirty="0"/>
            </a:b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1"/>
            <a:r>
              <a:rPr lang="fr-FR" b="1" dirty="0">
                <a:solidFill>
                  <a:srgbClr val="FF0000"/>
                </a:solidFill>
              </a:rPr>
              <a:t>CATABOLISME</a:t>
            </a:r>
            <a:r>
              <a:rPr lang="fr-FR" dirty="0"/>
              <a:t>: libère de l'énergie en décomposant des molécules(structures ordonnées):  </a:t>
            </a:r>
          </a:p>
          <a:p>
            <a:pPr marL="411480" lvl="1" indent="0">
              <a:buNone/>
            </a:pPr>
            <a:r>
              <a:rPr lang="fr-FR" dirty="0">
                <a:latin typeface="Century Gothic"/>
              </a:rPr>
              <a:t>		►</a:t>
            </a:r>
            <a:r>
              <a:rPr lang="fr-FR" dirty="0">
                <a:latin typeface="Calibri"/>
              </a:rPr>
              <a:t>↑</a:t>
            </a:r>
            <a:r>
              <a:rPr lang="fr-FR" dirty="0"/>
              <a:t> l’entropie du milieu intérieur. 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ANABOLISME</a:t>
            </a:r>
            <a:r>
              <a:rPr lang="fr-FR" dirty="0"/>
              <a:t>: </a:t>
            </a:r>
          </a:p>
          <a:p>
            <a:pPr lvl="2"/>
            <a:r>
              <a:rPr lang="fr-FR" b="1" dirty="0"/>
              <a:t>Met de l’ordre à l’intérieur</a:t>
            </a:r>
            <a:r>
              <a:rPr lang="fr-FR" dirty="0"/>
              <a:t> en utilisant l’énergie pour:</a:t>
            </a:r>
          </a:p>
          <a:p>
            <a:pPr lvl="3"/>
            <a:r>
              <a:rPr lang="fr-FR" dirty="0"/>
              <a:t>Travail cellulaire: métabolisme basal, activités du corps (fabrication d’ATP)</a:t>
            </a:r>
          </a:p>
          <a:p>
            <a:pPr lvl="3"/>
            <a:r>
              <a:rPr lang="fr-FR" dirty="0"/>
              <a:t>L ’entretien de la structure: réparations cellulaires</a:t>
            </a:r>
          </a:p>
          <a:p>
            <a:pPr lvl="3"/>
            <a:r>
              <a:rPr lang="fr-FR" b="1" dirty="0">
                <a:solidFill>
                  <a:srgbClr val="0070C0"/>
                </a:solidFill>
              </a:rPr>
              <a:t>RÉGULATION: </a:t>
            </a:r>
          </a:p>
          <a:p>
            <a:pPr lvl="4"/>
            <a:r>
              <a:rPr lang="fr-FR" dirty="0"/>
              <a:t>Mise en réserve: glycogénogénèse par le foie et les muscles, lipogenèse.</a:t>
            </a:r>
          </a:p>
          <a:p>
            <a:pPr lvl="4"/>
            <a:r>
              <a:rPr lang="fr-FR" dirty="0"/>
              <a:t>Anabolisme musculaire: « musculation ».</a:t>
            </a:r>
          </a:p>
          <a:p>
            <a:pPr marL="411480" lvl="1" indent="0">
              <a:buNone/>
            </a:pPr>
            <a:r>
              <a:rPr lang="fr-FR" dirty="0">
                <a:latin typeface="Century Gothic"/>
              </a:rPr>
              <a:t>		►</a:t>
            </a:r>
            <a:r>
              <a:rPr lang="fr-FR" dirty="0">
                <a:latin typeface="Calibri"/>
              </a:rPr>
              <a:t>↓</a:t>
            </a:r>
            <a:r>
              <a:rPr lang="fr-FR" dirty="0"/>
              <a:t> l’entropie du milieu intérieur.</a:t>
            </a:r>
          </a:p>
          <a:p>
            <a:pPr lvl="2"/>
            <a:r>
              <a:rPr lang="fr-FR" b="1" dirty="0"/>
              <a:t>Met du désordre à l’extérieur </a:t>
            </a:r>
            <a:r>
              <a:rPr lang="fr-FR" dirty="0"/>
              <a:t>en éliminant la chaleur résiduelle.</a:t>
            </a:r>
          </a:p>
          <a:p>
            <a:pPr marL="777240" lvl="2" indent="0">
              <a:buNone/>
            </a:pPr>
            <a:r>
              <a:rPr lang="fr-FR" dirty="0">
                <a:latin typeface="Century Gothic"/>
              </a:rPr>
              <a:t>		►</a:t>
            </a:r>
            <a:r>
              <a:rPr lang="fr-FR" dirty="0"/>
              <a:t>↑ l’entropie du milieu extérieur.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11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Transfert /transformations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4800600"/>
          </a:xfrm>
        </p:spPr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fr-FR" sz="2800" b="1" i="1" dirty="0">
                <a:solidFill>
                  <a:srgbClr val="FF0000"/>
                </a:solidFill>
              </a:rPr>
              <a:t>« Pierre angulaire du système »</a:t>
            </a:r>
          </a:p>
          <a:p>
            <a:r>
              <a:rPr lang="fr-FR" dirty="0"/>
              <a:t>La cellule:</a:t>
            </a:r>
          </a:p>
          <a:p>
            <a:pPr lvl="1"/>
            <a:r>
              <a:rPr lang="fr-FR" dirty="0"/>
              <a:t>Capte  l'énergie du milieu extérieur.</a:t>
            </a:r>
          </a:p>
          <a:p>
            <a:pPr lvl="1"/>
            <a:r>
              <a:rPr lang="fr-FR" dirty="0"/>
              <a:t>Transforme  une partie de cette énergie en travaux cellulaires. </a:t>
            </a:r>
          </a:p>
          <a:p>
            <a:pPr lvl="1"/>
            <a:r>
              <a:rPr lang="fr-FR" dirty="0"/>
              <a:t>Cède   le "reste" de cette énergie au milieu extérieur sous forme de chaleur.</a:t>
            </a:r>
          </a:p>
          <a:p>
            <a:r>
              <a:rPr lang="fr-FR" dirty="0"/>
              <a:t>Quasiment tous les travaux cellulaires résultent d'un mécanisme chimique : utilisation d’ATP.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2800" b="1" dirty="0">
                <a:solidFill>
                  <a:srgbClr val="FF0000"/>
                </a:solidFill>
              </a:rPr>
              <a:t>ATP: transporteur d’énergie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4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Rappels de biochimie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3" y="1484784"/>
            <a:ext cx="6920527" cy="4752528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Glucides : ressource immédiate </a:t>
            </a:r>
            <a:r>
              <a:rPr lang="fr-FR" dirty="0"/>
              <a:t>(indispensable au cerveau avec l’oxygène).</a:t>
            </a:r>
          </a:p>
          <a:p>
            <a:pPr lvl="1"/>
            <a:r>
              <a:rPr lang="fr-FR" dirty="0"/>
              <a:t>Synthèse d’ATP.</a:t>
            </a:r>
          </a:p>
          <a:p>
            <a:pPr lvl="1"/>
            <a:r>
              <a:rPr lang="fr-FR" dirty="0"/>
              <a:t>Réserve d’énergie: glycogénogénèse (foie et muscles).</a:t>
            </a:r>
          </a:p>
          <a:p>
            <a:r>
              <a:rPr lang="fr-FR" dirty="0">
                <a:solidFill>
                  <a:srgbClr val="FF0000"/>
                </a:solidFill>
              </a:rPr>
              <a:t>Lipides: ressource secondaire. </a:t>
            </a:r>
          </a:p>
          <a:p>
            <a:pPr lvl="1"/>
            <a:r>
              <a:rPr lang="fr-FR" dirty="0"/>
              <a:t>Synthèse d’ATP.</a:t>
            </a:r>
          </a:p>
          <a:p>
            <a:pPr lvl="1"/>
            <a:r>
              <a:rPr lang="fr-FR" dirty="0"/>
              <a:t>Réserve d’énergie: lipogenèse (tissu adipeux).</a:t>
            </a:r>
          </a:p>
          <a:p>
            <a:r>
              <a:rPr lang="fr-FR" dirty="0">
                <a:solidFill>
                  <a:srgbClr val="FF0000"/>
                </a:solidFill>
              </a:rPr>
              <a:t>Protéines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(acides aminés):</a:t>
            </a:r>
          </a:p>
          <a:p>
            <a:pPr lvl="1"/>
            <a:r>
              <a:rPr lang="fr-FR" dirty="0"/>
              <a:t>Constructions cellulaires</a:t>
            </a:r>
          </a:p>
          <a:p>
            <a:pPr lvl="1"/>
            <a:r>
              <a:rPr lang="fr-FR" dirty="0"/>
              <a:t>Energie de secours : néoglucogenèse</a:t>
            </a:r>
          </a:p>
          <a:p>
            <a:pPr lvl="1"/>
            <a:r>
              <a:rPr lang="fr-FR" dirty="0"/>
              <a:t> NB: Il faut tous les acides aminés dans la ration alimentaire pour qu’ils soient assimilés.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37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Rappels de biochimie (suite)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3" y="1484784"/>
            <a:ext cx="6920527" cy="4752528"/>
          </a:xfrm>
        </p:spPr>
        <p:txBody>
          <a:bodyPr anchor="ctr">
            <a:normAutofit/>
          </a:bodyPr>
          <a:lstStyle/>
          <a:p>
            <a:r>
              <a:rPr lang="fr-FR" dirty="0"/>
              <a:t>Le foie et les reins sont les principales réserves d’énergie glucidique pour l’organisme.</a:t>
            </a:r>
          </a:p>
          <a:p>
            <a:r>
              <a:rPr lang="fr-FR" dirty="0"/>
              <a:t>Les muscles utilisent leurs propres réserves de glycogène.</a:t>
            </a:r>
          </a:p>
        </p:txBody>
      </p:sp>
    </p:spTree>
    <p:extLst>
      <p:ext uri="{BB962C8B-B14F-4D97-AF65-F5344CB8AC3E}">
        <p14:creationId xmlns:p14="http://schemas.microsoft.com/office/powerpoint/2010/main" val="36137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Histoire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12776"/>
            <a:ext cx="7620000" cy="3648472"/>
          </a:xfrm>
        </p:spPr>
        <p:txBody>
          <a:bodyPr anchor="ctr">
            <a:normAutofit/>
          </a:bodyPr>
          <a:lstStyle/>
          <a:p>
            <a:r>
              <a:rPr lang="fr-FR" dirty="0"/>
              <a:t>1981/1982: sémiologie des méridiens (BLM).</a:t>
            </a:r>
          </a:p>
          <a:p>
            <a:r>
              <a:rPr lang="fr-FR" dirty="0"/>
              <a:t>1983: sémiologie des </a:t>
            </a:r>
            <a:r>
              <a:rPr lang="fr-FR" i="1" dirty="0"/>
              <a:t>zang fu (</a:t>
            </a:r>
            <a:r>
              <a:rPr lang="fr-FR" i="1" dirty="0" err="1"/>
              <a:t>Auteroche</a:t>
            </a:r>
            <a:r>
              <a:rPr lang="fr-FR" i="1" dirty="0"/>
              <a:t>)</a:t>
            </a:r>
          </a:p>
          <a:p>
            <a:pPr marL="0" indent="0">
              <a:buNone/>
            </a:pPr>
            <a:r>
              <a:rPr lang="fr-FR" dirty="0">
                <a:latin typeface="Century Gothic"/>
              </a:rPr>
              <a:t>        ►</a:t>
            </a:r>
            <a:r>
              <a:rPr lang="fr-FR" dirty="0"/>
              <a:t>20 ans à essayer de comprendre la MTC</a:t>
            </a:r>
          </a:p>
          <a:p>
            <a:pPr marL="0" indent="0">
              <a:buNone/>
            </a:pPr>
            <a:r>
              <a:rPr lang="fr-FR" dirty="0"/>
              <a:t>en oubliant la M.O.</a:t>
            </a:r>
          </a:p>
          <a:p>
            <a:r>
              <a:rPr lang="fr-FR" dirty="0"/>
              <a:t>Double activité: libérale et hospitalière</a:t>
            </a:r>
          </a:p>
          <a:p>
            <a:pPr marL="0" indent="0">
              <a:buNone/>
            </a:pPr>
            <a:r>
              <a:rPr lang="fr-FR" dirty="0">
                <a:latin typeface="Century Gothic"/>
              </a:rPr>
              <a:t>        ►</a:t>
            </a:r>
            <a:r>
              <a:rPr lang="fr-FR" dirty="0"/>
              <a:t>reconnexion MO.</a:t>
            </a:r>
          </a:p>
          <a:p>
            <a:r>
              <a:rPr lang="fr-FR" dirty="0"/>
              <a:t>10 ans à essayer de vous convaincre sans succès:</a:t>
            </a:r>
          </a:p>
          <a:p>
            <a:pPr lvl="1"/>
            <a:r>
              <a:rPr lang="fr-FR" dirty="0"/>
              <a:t>Trouble de l’expression: trop vite d’après JPG.</a:t>
            </a:r>
          </a:p>
          <a:p>
            <a:pPr lvl="1"/>
            <a:r>
              <a:rPr lang="fr-FR" dirty="0"/>
              <a:t>Inertie au changement.</a:t>
            </a:r>
          </a:p>
        </p:txBody>
      </p:sp>
    </p:spTree>
    <p:extLst>
      <p:ext uri="{BB962C8B-B14F-4D97-AF65-F5344CB8AC3E}">
        <p14:creationId xmlns:p14="http://schemas.microsoft.com/office/powerpoint/2010/main" val="34235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Temps de réserves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484784"/>
            <a:ext cx="7620000" cy="4800600"/>
          </a:xfrm>
        </p:spPr>
        <p:txBody>
          <a:bodyPr anchor="ctr">
            <a:normAutofit/>
          </a:bodyPr>
          <a:lstStyle/>
          <a:p>
            <a:r>
              <a:rPr lang="fr-FR" dirty="0"/>
              <a:t>ATP:  52 secondes !</a:t>
            </a:r>
          </a:p>
          <a:p>
            <a:r>
              <a:rPr lang="fr-FR" dirty="0"/>
              <a:t>Glucose :  demi-heure.</a:t>
            </a:r>
          </a:p>
          <a:p>
            <a:r>
              <a:rPr lang="fr-FR" dirty="0"/>
              <a:t>Glycogène : 22 heures 30 mn.</a:t>
            </a:r>
          </a:p>
          <a:p>
            <a:r>
              <a:rPr lang="fr-FR" dirty="0"/>
              <a:t>Triglycérides: 1 mois. </a:t>
            </a:r>
          </a:p>
          <a:p>
            <a:r>
              <a:rPr lang="fr-FR" dirty="0"/>
              <a:t>L’utilisation des protéines se fait au détriment de la structure.</a:t>
            </a:r>
          </a:p>
          <a:p>
            <a:endParaRPr lang="fr-FR" dirty="0"/>
          </a:p>
          <a:p>
            <a:pPr marL="114300" indent="0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	►</a:t>
            </a:r>
            <a:r>
              <a:rPr lang="fr-FR" b="1" dirty="0">
                <a:solidFill>
                  <a:srgbClr val="FF0000"/>
                </a:solidFill>
              </a:rPr>
              <a:t>les transformations sont permanentes.</a:t>
            </a:r>
          </a:p>
        </p:txBody>
      </p:sp>
    </p:spTree>
    <p:extLst>
      <p:ext uri="{BB962C8B-B14F-4D97-AF65-F5344CB8AC3E}">
        <p14:creationId xmlns:p14="http://schemas.microsoft.com/office/powerpoint/2010/main" val="11162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Bilan métabolique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68760"/>
            <a:ext cx="7620000" cy="48006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fr-FR" altLang="fr-FR" dirty="0">
                <a:latin typeface="Calibri" pitchFamily="34" charset="0"/>
              </a:rPr>
              <a:t>              </a:t>
            </a:r>
            <a:r>
              <a:rPr lang="fr-FR" altLang="fr-FR" sz="2800" dirty="0">
                <a:latin typeface="Calibri" pitchFamily="34" charset="0"/>
              </a:rPr>
              <a:t>ALIMENTS + BOISSONS + OXYGÈNE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2800" dirty="0">
                <a:latin typeface="Calibri" pitchFamily="34" charset="0"/>
              </a:rPr>
              <a:t>                                       </a:t>
            </a:r>
            <a:r>
              <a:rPr lang="fr-FR" altLang="fr-FR" sz="2800" dirty="0">
                <a:latin typeface="Century Gothic" pitchFamily="34" charset="0"/>
              </a:rPr>
              <a:t>▼</a:t>
            </a:r>
          </a:p>
          <a:p>
            <a:pPr>
              <a:spcBef>
                <a:spcPct val="0"/>
              </a:spcBef>
              <a:buNone/>
            </a:pPr>
            <a:endParaRPr lang="fr-FR" altLang="fr-FR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altLang="fr-FR" b="1" dirty="0">
                <a:solidFill>
                  <a:srgbClr val="0070C0"/>
                </a:solidFill>
                <a:latin typeface="Calibri" pitchFamily="34" charset="0"/>
              </a:rPr>
              <a:t>  ATP</a:t>
            </a:r>
            <a:r>
              <a:rPr lang="fr-FR" altLang="fr-FR" dirty="0">
                <a:solidFill>
                  <a:schemeClr val="accent1"/>
                </a:solidFill>
                <a:latin typeface="Calibri" pitchFamily="34" charset="0"/>
              </a:rPr>
              <a:t>  </a:t>
            </a:r>
            <a:r>
              <a:rPr lang="fr-FR" altLang="fr-FR" dirty="0">
                <a:latin typeface="Calibri" pitchFamily="34" charset="0"/>
              </a:rPr>
              <a:t>+ CO2+  H2O  +   </a:t>
            </a:r>
            <a:r>
              <a:rPr lang="fr-FR" altLang="fr-FR" dirty="0">
                <a:solidFill>
                  <a:srgbClr val="FF0000"/>
                </a:solidFill>
                <a:latin typeface="Calibri" pitchFamily="34" charset="0"/>
              </a:rPr>
              <a:t>CHALEUR</a:t>
            </a:r>
            <a:r>
              <a:rPr lang="fr-FR" altLang="fr-FR" dirty="0">
                <a:latin typeface="Calibri" pitchFamily="34" charset="0"/>
              </a:rPr>
              <a:t>  +/- urée</a:t>
            </a:r>
          </a:p>
          <a:p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691680" y="2924944"/>
            <a:ext cx="3960440" cy="1920987"/>
            <a:chOff x="1672977" y="2591908"/>
            <a:chExt cx="3960440" cy="1920987"/>
          </a:xfrm>
        </p:grpSpPr>
        <p:cxnSp>
          <p:nvCxnSpPr>
            <p:cNvPr id="5" name="Connecteur droit avec flèche 4"/>
            <p:cNvCxnSpPr>
              <a:stCxn id="7" idx="2"/>
            </p:cNvCxnSpPr>
            <p:nvPr/>
          </p:nvCxnSpPr>
          <p:spPr>
            <a:xfrm>
              <a:off x="2322612" y="3185976"/>
              <a:ext cx="0" cy="66703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979712" y="2591908"/>
              <a:ext cx="685800" cy="59406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672977" y="3861048"/>
              <a:ext cx="1334789" cy="507831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700" b="1" dirty="0">
                  <a:solidFill>
                    <a:srgbClr val="0070C0"/>
                  </a:solidFill>
                </a:rPr>
                <a:t>Énergie</a:t>
              </a:r>
              <a:r>
                <a:rPr lang="fr-FR" sz="2700" dirty="0"/>
                <a:t>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481417" y="2636912"/>
              <a:ext cx="1152000" cy="43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83968" y="4005064"/>
              <a:ext cx="1200200" cy="5078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2700" b="1" dirty="0">
                  <a:solidFill>
                    <a:srgbClr val="FF0000"/>
                  </a:solidFill>
                </a:rPr>
                <a:t>Déchet</a:t>
              </a:r>
            </a:p>
          </p:txBody>
        </p:sp>
        <p:cxnSp>
          <p:nvCxnSpPr>
            <p:cNvPr id="11" name="Connecteur droit avec flèche 10"/>
            <p:cNvCxnSpPr>
              <a:stCxn id="4" idx="2"/>
            </p:cNvCxnSpPr>
            <p:nvPr/>
          </p:nvCxnSpPr>
          <p:spPr>
            <a:xfrm>
              <a:off x="5057417" y="3068912"/>
              <a:ext cx="0" cy="8974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473177" y="2636912"/>
              <a:ext cx="720080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131839" y="3356992"/>
              <a:ext cx="158417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/>
                <a:t>Eau métabolique</a:t>
              </a: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3761209" y="3140968"/>
              <a:ext cx="0" cy="195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8238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Conclusion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40768"/>
                <a:ext cx="7620000" cy="4800600"/>
              </a:xfrm>
            </p:spPr>
            <p:txBody>
              <a:bodyPr anchor="ctr">
                <a:normAutofit/>
              </a:bodyPr>
              <a:lstStyle/>
              <a:p>
                <a:r>
                  <a:rPr lang="fr-FR" dirty="0"/>
                  <a:t>Pas de création d’énergie.</a:t>
                </a:r>
              </a:p>
              <a:p>
                <a:r>
                  <a:rPr lang="fr-FR" dirty="0"/>
                  <a:t>Principe de base: mouvements de </a:t>
                </a:r>
                <a:r>
                  <a:rPr lang="fr-FR" b="1" dirty="0"/>
                  <a:t>transfert-transformation.</a:t>
                </a:r>
              </a:p>
              <a:p>
                <a:r>
                  <a:rPr lang="fr-FR" dirty="0"/>
                  <a:t>Le transfert de l’énergie est assuré par </a:t>
                </a:r>
                <a:r>
                  <a:rPr lang="fr-FR" b="1" dirty="0"/>
                  <a:t>l’ATP.</a:t>
                </a:r>
              </a:p>
              <a:p>
                <a:r>
                  <a:rPr lang="fr-FR" dirty="0"/>
                  <a:t>Transformations:</a:t>
                </a:r>
              </a:p>
              <a:p>
                <a:pPr lvl="1"/>
                <a:r>
                  <a:rPr lang="fr-FR" dirty="0"/>
                  <a:t>L’anabolisme diminue l’entropie.</a:t>
                </a:r>
              </a:p>
              <a:p>
                <a:pPr lvl="1"/>
                <a:r>
                  <a:rPr lang="fr-FR" dirty="0"/>
                  <a:t>Le catabolisme augmente l’entropie.</a:t>
                </a:r>
              </a:p>
              <a:p>
                <a:r>
                  <a:rPr lang="fr-FR" dirty="0"/>
                  <a:t>Chaleur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</a:rPr>
                      <m:t>≠</m:t>
                    </m:r>
                  </m:oMath>
                </a14:m>
                <a:r>
                  <a:rPr lang="fr-FR" dirty="0"/>
                  <a:t> énergie.</a:t>
                </a:r>
              </a:p>
              <a:p>
                <a:r>
                  <a:rPr lang="fr-FR" b="1" dirty="0">
                    <a:solidFill>
                      <a:srgbClr val="FF0000"/>
                    </a:solidFill>
                  </a:rPr>
                  <a:t>La chaleur est un déchet et doit être évacuée.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40768"/>
                <a:ext cx="7620000" cy="48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110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Rendement</a:t>
            </a:r>
          </a:p>
        </p:txBody>
      </p:sp>
      <p:pic>
        <p:nvPicPr>
          <p:cNvPr id="6" name="Espace réservé du contenu 5" descr="Reversibilite equilibre reaction biochimique equilibrium biochemical adenosine triphosphate NAD NADP free enthalpy energy energie libre Gibbs coenzyme biochimej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294874"/>
            <a:ext cx="550861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681789" y="4833157"/>
            <a:ext cx="3834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/>
              <a:t>►</a:t>
            </a:r>
            <a:r>
              <a:rPr lang="fr-FR" sz="3300" b="1" dirty="0"/>
              <a:t>Rendement : 30%</a:t>
            </a:r>
          </a:p>
        </p:txBody>
      </p:sp>
    </p:spTree>
    <p:extLst>
      <p:ext uri="{BB962C8B-B14F-4D97-AF65-F5344CB8AC3E}">
        <p14:creationId xmlns:p14="http://schemas.microsoft.com/office/powerpoint/2010/main" val="1165506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549275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fr-FR" sz="4400" b="1" dirty="0">
                <a:solidFill>
                  <a:srgbClr val="FF0000"/>
                </a:solidFill>
              </a:rPr>
              <a:t>      </a:t>
            </a:r>
          </a:p>
          <a:p>
            <a:pPr marL="114300" indent="0" algn="ctr">
              <a:buNone/>
            </a:pPr>
            <a:r>
              <a:rPr lang="fr-FR" sz="4400" b="1" dirty="0">
                <a:solidFill>
                  <a:srgbClr val="FF0000"/>
                </a:solidFill>
              </a:rPr>
              <a:t>Biais d’interprétation </a:t>
            </a:r>
          </a:p>
          <a:p>
            <a:pPr marL="114300" indent="0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endParaRPr lang="fr-FR" dirty="0"/>
          </a:p>
          <a:p>
            <a:pPr marL="114300" indent="0" algn="ctr">
              <a:buNone/>
            </a:pPr>
            <a:r>
              <a:rPr lang="fr-FR" dirty="0"/>
              <a:t>Conséquence de la forme de pensée qui </a:t>
            </a:r>
            <a:r>
              <a:rPr lang="fr-FR" b="1" dirty="0"/>
              <a:t>sépare</a:t>
            </a:r>
            <a:r>
              <a:rPr lang="fr-FR" dirty="0"/>
              <a:t> les éléments.</a:t>
            </a:r>
          </a:p>
          <a:p>
            <a:pPr marL="114300" indent="0" algn="ctr">
              <a:buNone/>
            </a:pPr>
            <a:r>
              <a:rPr lang="fr-FR" dirty="0"/>
              <a:t>Analyse l’énergie et la chaleur sans tenir compte du rôle de </a:t>
            </a:r>
            <a:r>
              <a:rPr lang="fr-FR" b="1" dirty="0"/>
              <a:t>l’eau métabolisée.</a:t>
            </a:r>
          </a:p>
        </p:txBody>
      </p:sp>
    </p:spTree>
    <p:extLst>
      <p:ext uri="{BB962C8B-B14F-4D97-AF65-F5344CB8AC3E}">
        <p14:creationId xmlns:p14="http://schemas.microsoft.com/office/powerpoint/2010/main" val="29152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574" y="260648"/>
            <a:ext cx="76200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Bilan métabolique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68760"/>
            <a:ext cx="7620000" cy="48006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fr-FR" altLang="fr-FR" dirty="0">
                <a:latin typeface="Calibri" pitchFamily="34" charset="0"/>
              </a:rPr>
              <a:t>              </a:t>
            </a:r>
            <a:endParaRPr lang="fr-FR" altLang="fr-FR" sz="2800" dirty="0">
              <a:latin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r-FR" altLang="fr-FR" sz="2800" dirty="0">
                <a:latin typeface="Calibri" pitchFamily="34" charset="0"/>
              </a:rPr>
              <a:t>                                       </a:t>
            </a:r>
            <a:endParaRPr lang="fr-FR" altLang="fr-FR" sz="2800" dirty="0">
              <a:latin typeface="Century Gothic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fr-FR" altLang="fr-FR" dirty="0">
              <a:latin typeface="Calibri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altLang="fr-FR" dirty="0">
                <a:latin typeface="Calibri" pitchFamily="34" charset="0"/>
              </a:rPr>
              <a:t>                      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041154" y="2391260"/>
            <a:ext cx="3491162" cy="594066"/>
            <a:chOff x="1979712" y="2591908"/>
            <a:chExt cx="3491162" cy="594066"/>
          </a:xfrm>
        </p:grpSpPr>
        <p:sp>
          <p:nvSpPr>
            <p:cNvPr id="7" name="Rectangle 6"/>
            <p:cNvSpPr/>
            <p:nvPr/>
          </p:nvSpPr>
          <p:spPr>
            <a:xfrm>
              <a:off x="1979712" y="2591908"/>
              <a:ext cx="685800" cy="594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18874" y="2636912"/>
              <a:ext cx="1152000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63888" y="2636912"/>
              <a:ext cx="5760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951976" y="2060848"/>
            <a:ext cx="1404000" cy="2687956"/>
            <a:chOff x="2870574" y="3477348"/>
            <a:chExt cx="1404000" cy="2687956"/>
          </a:xfrm>
        </p:grpSpPr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2870574" y="3477348"/>
              <a:ext cx="1404000" cy="1404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70C0"/>
                </a:solidFill>
              </a:endParaRPr>
            </a:p>
          </p:txBody>
        </p:sp>
        <p:cxnSp>
          <p:nvCxnSpPr>
            <p:cNvPr id="18" name="Connecteur droit avec flèche 17"/>
            <p:cNvCxnSpPr>
              <a:stCxn id="14" idx="4"/>
              <a:endCxn id="21" idx="0"/>
            </p:cNvCxnSpPr>
            <p:nvPr/>
          </p:nvCxnSpPr>
          <p:spPr>
            <a:xfrm>
              <a:off x="3572574" y="4881348"/>
              <a:ext cx="9645" cy="76073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3297525" y="5642084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</a:rPr>
                <a:t>ph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707904" y="1785815"/>
            <a:ext cx="1908000" cy="3371377"/>
            <a:chOff x="3625706" y="3441999"/>
            <a:chExt cx="1908000" cy="3371377"/>
          </a:xfrm>
        </p:grpSpPr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3625706" y="3441999"/>
              <a:ext cx="1908000" cy="190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4602250" y="5388386"/>
              <a:ext cx="16284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4458234" y="6290156"/>
              <a:ext cx="486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rgbClr val="FF0000"/>
                  </a:solidFill>
                </a:rPr>
                <a:t>T°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259632" y="2996952"/>
            <a:ext cx="6484019" cy="2808312"/>
            <a:chOff x="1259632" y="3645280"/>
            <a:chExt cx="6484019" cy="2808312"/>
          </a:xfrm>
        </p:grpSpPr>
        <p:sp>
          <p:nvSpPr>
            <p:cNvPr id="25" name="ZoneTexte 24"/>
            <p:cNvSpPr txBox="1"/>
            <p:nvPr/>
          </p:nvSpPr>
          <p:spPr>
            <a:xfrm>
              <a:off x="1259632" y="5930372"/>
              <a:ext cx="64840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La quantité d’ATP dépend de la T° et du pH</a:t>
              </a: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2442010" y="3645280"/>
              <a:ext cx="0" cy="2304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1886553" y="2420888"/>
            <a:ext cx="4845687" cy="861774"/>
            <a:chOff x="1835696" y="2420888"/>
            <a:chExt cx="4845687" cy="861774"/>
          </a:xfrm>
        </p:grpSpPr>
        <p:sp>
          <p:nvSpPr>
            <p:cNvPr id="12" name="ZoneTexte 11"/>
            <p:cNvSpPr txBox="1"/>
            <p:nvPr/>
          </p:nvSpPr>
          <p:spPr>
            <a:xfrm>
              <a:off x="2881453" y="2447510"/>
              <a:ext cx="1485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altLang="fr-FR" sz="2400" b="1" dirty="0">
                  <a:solidFill>
                    <a:srgbClr val="0070C0"/>
                  </a:solidFill>
                  <a:latin typeface="Calibri" pitchFamily="34" charset="0"/>
                </a:rPr>
                <a:t> CO</a:t>
              </a:r>
              <a:r>
                <a:rPr lang="fr-FR" altLang="fr-FR" sz="2400" b="1" baseline="-25000" dirty="0">
                  <a:solidFill>
                    <a:srgbClr val="0070C0"/>
                  </a:solidFill>
                  <a:latin typeface="Calibri" pitchFamily="34" charset="0"/>
                </a:rPr>
                <a:t>2</a:t>
              </a:r>
              <a:r>
                <a:rPr lang="fr-FR" altLang="fr-FR" dirty="0">
                  <a:latin typeface="Calibri" pitchFamily="34" charset="0"/>
                </a:rPr>
                <a:t>+ </a:t>
              </a:r>
              <a:r>
                <a:rPr lang="fr-FR" altLang="fr-FR" sz="2800" b="1" dirty="0">
                  <a:latin typeface="Calibri" pitchFamily="34" charset="0"/>
                </a:rPr>
                <a:t>H</a:t>
              </a:r>
              <a:r>
                <a:rPr lang="fr-FR" altLang="fr-FR" sz="2800" b="1" baseline="-25000" dirty="0">
                  <a:latin typeface="Calibri" pitchFamily="34" charset="0"/>
                </a:rPr>
                <a:t>2</a:t>
              </a:r>
              <a:r>
                <a:rPr lang="fr-FR" altLang="fr-FR" sz="2800" b="1" dirty="0">
                  <a:latin typeface="Calibri" pitchFamily="34" charset="0"/>
                </a:rPr>
                <a:t>O</a:t>
              </a:r>
              <a:endParaRPr lang="fr-FR" sz="2800" b="1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835696" y="2420888"/>
              <a:ext cx="484568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lvl="0" indent="-228600" algn="ctr">
                <a:spcBef>
                  <a:spcPct val="0"/>
                </a:spcBef>
                <a:buClr>
                  <a:srgbClr val="A9A57C"/>
                </a:buClr>
              </a:pPr>
              <a:r>
                <a:rPr lang="fr-FR" altLang="fr-FR" sz="3200" b="1" dirty="0">
                  <a:solidFill>
                    <a:srgbClr val="2F2B20"/>
                  </a:solidFill>
                  <a:latin typeface="Calibri" pitchFamily="34" charset="0"/>
                </a:rPr>
                <a:t>ATP</a:t>
              </a:r>
              <a:r>
                <a:rPr lang="fr-FR" altLang="fr-FR" sz="2200" dirty="0">
                  <a:solidFill>
                    <a:srgbClr val="2F2B20"/>
                  </a:solidFill>
                  <a:latin typeface="Calibri" pitchFamily="34" charset="0"/>
                </a:rPr>
                <a:t>+                       +</a:t>
              </a:r>
              <a:r>
                <a:rPr lang="fr-FR" altLang="fr-FR" sz="2200" b="1" dirty="0">
                  <a:solidFill>
                    <a:srgbClr val="FF0000"/>
                  </a:solidFill>
                  <a:latin typeface="Calibri" pitchFamily="34" charset="0"/>
                </a:rPr>
                <a:t>CHALEUR</a:t>
              </a:r>
              <a:r>
                <a:rPr lang="fr-FR" altLang="fr-FR" sz="2200" dirty="0">
                  <a:solidFill>
                    <a:srgbClr val="2F2B20"/>
                  </a:solidFill>
                  <a:latin typeface="Calibri" pitchFamily="34" charset="0"/>
                </a:rPr>
                <a:t>  +/- urée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202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Energie en MTC</a:t>
            </a:r>
            <a:r>
              <a:rPr lang="fr-FR" dirty="0"/>
              <a:t/>
            </a:r>
            <a:br>
              <a:rPr lang="fr-FR" dirty="0"/>
            </a:b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4400" b="1" i="1" dirty="0"/>
              <a:t>qi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780750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1485900" y="908720"/>
            <a:ext cx="6172200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dirty="0"/>
              <a:t>« </a:t>
            </a:r>
            <a:r>
              <a:rPr lang="fr-FR" sz="2000" b="1" i="1" dirty="0"/>
              <a:t>Ce qui fait monter le yin et le yang est le qi </a:t>
            </a:r>
          </a:p>
          <a:p>
            <a:pPr marL="0" indent="0" algn="ctr">
              <a:buNone/>
            </a:pPr>
            <a:r>
              <a:rPr lang="fr-FR" sz="2000" b="1" i="1" dirty="0"/>
              <a:t>Ce qui fait couler le sang et se mouvoir les pouls est le qi </a:t>
            </a:r>
          </a:p>
          <a:p>
            <a:pPr marL="0" indent="0" algn="ctr">
              <a:buNone/>
            </a:pPr>
            <a:r>
              <a:rPr lang="fr-FR" sz="2000" b="1" i="1" dirty="0"/>
              <a:t>Ce qui permet aux organes et aux entrailles de conserver leurs mutuelles relations de production et de nutrition est encore le qi </a:t>
            </a:r>
          </a:p>
          <a:p>
            <a:pPr marL="0" indent="0" algn="ctr">
              <a:buNone/>
            </a:pPr>
            <a:r>
              <a:rPr lang="fr-FR" sz="2000" b="1" i="1" dirty="0"/>
              <a:t>Quand il est vigoureux, l’organisme prospère </a:t>
            </a:r>
          </a:p>
          <a:p>
            <a:pPr marL="0" indent="0" algn="ctr">
              <a:buNone/>
            </a:pPr>
            <a:r>
              <a:rPr lang="fr-FR" sz="2000" b="1" i="1" dirty="0"/>
              <a:t>Quand il est épuisé, l’organisme dépérit </a:t>
            </a:r>
          </a:p>
          <a:p>
            <a:pPr marL="0" indent="0" algn="ctr">
              <a:buNone/>
            </a:pPr>
            <a:r>
              <a:rPr lang="fr-FR" sz="2000" b="1" i="1" dirty="0"/>
              <a:t>Quand il soutient, l’organisme est en paix </a:t>
            </a:r>
          </a:p>
          <a:p>
            <a:pPr marL="0" indent="0" algn="ctr">
              <a:buNone/>
            </a:pPr>
            <a:r>
              <a:rPr lang="fr-FR" sz="2000" b="1" i="1" dirty="0"/>
              <a:t>Quand il s’oppose, l’organisme souffre de maladie </a:t>
            </a:r>
          </a:p>
          <a:p>
            <a:pPr marL="0" indent="0" algn="ctr">
              <a:buNone/>
            </a:pPr>
            <a:r>
              <a:rPr lang="fr-FR" sz="2000" b="1" i="1" dirty="0"/>
              <a:t>Dans leur totalité, tous ces phénomènes sont ainsi à cause de la qualité du qi </a:t>
            </a:r>
          </a:p>
          <a:p>
            <a:pPr marL="0" indent="0" algn="ctr">
              <a:buNone/>
            </a:pPr>
            <a:r>
              <a:rPr lang="fr-FR" sz="2000" b="1" i="1" dirty="0"/>
              <a:t>Le qi constitue, bien sûr, la racine et la fondation de l’homme, mais c’est aussi la racine de toutes les maladies… »</a:t>
            </a:r>
            <a:r>
              <a:rPr lang="nb-NO" sz="2000" b="1" i="1" dirty="0"/>
              <a:t>         </a:t>
            </a:r>
          </a:p>
          <a:p>
            <a:pPr marL="0" indent="0" algn="ctr">
              <a:buNone/>
            </a:pPr>
            <a:r>
              <a:rPr lang="nb-NO" sz="2000" b="1" i="1" dirty="0"/>
              <a:t>               Yi-Li Sheng Mo de Fang Yi</a:t>
            </a:r>
          </a:p>
        </p:txBody>
      </p:sp>
    </p:spTree>
    <p:extLst>
      <p:ext uri="{BB962C8B-B14F-4D97-AF65-F5344CB8AC3E}">
        <p14:creationId xmlns:p14="http://schemas.microsoft.com/office/powerpoint/2010/main" val="3600532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dirty="0"/>
                  <a:t>« Le </a:t>
                </a:r>
                <a:r>
                  <a:rPr lang="fr-FR" i="1" dirty="0"/>
                  <a:t>qi </a:t>
                </a:r>
                <a:r>
                  <a:rPr lang="fr-FR" dirty="0"/>
                  <a:t>est la racine de l'homme.» </a:t>
                </a:r>
                <a:r>
                  <a:rPr lang="fr-FR" sz="1800" b="1" dirty="0"/>
                  <a:t>Nan Jing 8e difficulté.</a:t>
                </a:r>
              </a:p>
              <a:p>
                <a:r>
                  <a:rPr lang="fr-FR" dirty="0"/>
                  <a:t>Le </a:t>
                </a:r>
                <a:r>
                  <a:rPr lang="fr-FR" i="1" dirty="0"/>
                  <a:t>qi </a:t>
                </a:r>
                <a:r>
                  <a:rPr lang="fr-FR" dirty="0"/>
                  <a:t>est unique mais ses représentations sont multiples.</a:t>
                </a:r>
              </a:p>
              <a:p>
                <a:r>
                  <a:rPr lang="fr-FR" dirty="0"/>
                  <a:t>« Les différents </a:t>
                </a:r>
                <a:r>
                  <a:rPr lang="fr-FR" i="1" dirty="0"/>
                  <a:t>qi </a:t>
                </a:r>
                <a:r>
                  <a:rPr lang="fr-FR" dirty="0"/>
                  <a:t>ont des déplacements multiples qui peuvent se ramener à la notion d’échanges (entrée-sortie) et de mouvements (ascension –descente) » </a:t>
                </a:r>
                <a:r>
                  <a:rPr lang="fr-FR" sz="1800" b="1" dirty="0"/>
                  <a:t>(Auteroche)</a:t>
                </a:r>
              </a:p>
              <a:p>
                <a:r>
                  <a:rPr lang="fr-FR" dirty="0"/>
                  <a:t> les méridiens </a:t>
                </a:r>
                <a:r>
                  <a:rPr lang="fr-FR" i="1" dirty="0"/>
                  <a:t>yang</a:t>
                </a:r>
                <a:r>
                  <a:rPr lang="fr-FR" dirty="0"/>
                  <a:t> descendent, les méridiens </a:t>
                </a:r>
                <a:r>
                  <a:rPr lang="fr-FR" i="1" dirty="0"/>
                  <a:t>yin</a:t>
                </a:r>
                <a:r>
                  <a:rPr lang="fr-FR" dirty="0"/>
                  <a:t> montent : transformation du mouvement spontané.</a:t>
                </a:r>
              </a:p>
              <a:p>
                <a:pPr marL="114300" indent="0" algn="ctr">
                  <a:buNone/>
                </a:pPr>
                <a:r>
                  <a:rPr lang="fr-FR" dirty="0">
                    <a:latin typeface="Century Gothic"/>
                  </a:rPr>
                  <a:t>▼</a:t>
                </a:r>
                <a:endParaRPr lang="fr-FR" dirty="0"/>
              </a:p>
              <a:p>
                <a:pPr marL="114300" indent="0" algn="ctr">
                  <a:buNone/>
                </a:pPr>
                <a:r>
                  <a:rPr lang="fr-FR" b="1" dirty="0">
                    <a:solidFill>
                      <a:srgbClr val="FF0000"/>
                    </a:solidFill>
                  </a:rPr>
                  <a:t>Transfert- transformation </a:t>
                </a:r>
                <a:r>
                  <a:rPr lang="fr-FR" sz="1800" b="1" dirty="0">
                    <a:solidFill>
                      <a:srgbClr val="FF0000"/>
                    </a:solidFill>
                  </a:rPr>
                  <a:t>(M.O)</a:t>
                </a:r>
                <a:r>
                  <a:rPr lang="fr-FR" b="1" dirty="0">
                    <a:solidFill>
                      <a:srgbClr val="FF0000"/>
                    </a:solidFill>
                  </a:rPr>
                  <a:t>= échanges- mouvements </a:t>
                </a:r>
                <a:r>
                  <a:rPr lang="fr-FR" sz="1800" b="1" dirty="0">
                    <a:solidFill>
                      <a:srgbClr val="FF0000"/>
                    </a:solidFill>
                  </a:rPr>
                  <a:t>(MTC)</a:t>
                </a:r>
              </a:p>
              <a:p>
                <a:pPr marL="114300" indent="0" algn="ctr">
                  <a:buNone/>
                </a:pPr>
                <a:r>
                  <a:rPr lang="fr-FR" dirty="0">
                    <a:latin typeface="Century Gothic"/>
                  </a:rPr>
                  <a:t>▼</a:t>
                </a:r>
                <a:endParaRPr lang="fr-FR" b="1" dirty="0">
                  <a:solidFill>
                    <a:srgbClr val="FF0000"/>
                  </a:solidFill>
                </a:endParaRPr>
              </a:p>
              <a:p>
                <a:pPr marL="114300" indent="0" algn="ctr">
                  <a:buNone/>
                </a:pPr>
                <a:r>
                  <a:rPr lang="fr-FR" sz="1800" b="1" dirty="0">
                    <a:solidFill>
                      <a:srgbClr val="FF0000"/>
                    </a:solidFill>
                  </a:rPr>
                  <a:t>              MOUVEMENTS DE L’ÉNERGIE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sz="1800" b="1" dirty="0">
                    <a:solidFill>
                      <a:srgbClr val="FF0000"/>
                    </a:solidFill>
                  </a:rPr>
                  <a:t> MOUVEMENTS DU QI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8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32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Les différentes formes du </a:t>
            </a:r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qi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fr-FR" i="1" dirty="0"/>
              <a:t>Tian qi: qi</a:t>
            </a:r>
            <a:r>
              <a:rPr lang="fr-FR" dirty="0"/>
              <a:t> du ciel.</a:t>
            </a:r>
          </a:p>
          <a:p>
            <a:r>
              <a:rPr lang="fr-FR" i="1" dirty="0" err="1"/>
              <a:t>Gu</a:t>
            </a:r>
            <a:r>
              <a:rPr lang="fr-FR" i="1" dirty="0"/>
              <a:t> qi: qi</a:t>
            </a:r>
            <a:r>
              <a:rPr lang="fr-FR" dirty="0"/>
              <a:t> des aliments.</a:t>
            </a:r>
          </a:p>
          <a:p>
            <a:r>
              <a:rPr lang="fr-FR" i="1" dirty="0"/>
              <a:t>Jing qi</a:t>
            </a:r>
            <a:r>
              <a:rPr lang="fr-FR" dirty="0"/>
              <a:t>: </a:t>
            </a:r>
            <a:r>
              <a:rPr lang="fr-FR" i="1" dirty="0"/>
              <a:t>qi</a:t>
            </a:r>
            <a:r>
              <a:rPr lang="fr-FR" dirty="0"/>
              <a:t> de l’essence.</a:t>
            </a:r>
          </a:p>
          <a:p>
            <a:r>
              <a:rPr lang="fr-FR" i="1" dirty="0"/>
              <a:t>Yuan qi</a:t>
            </a:r>
            <a:r>
              <a:rPr lang="fr-FR" dirty="0"/>
              <a:t>: énergie originelle.</a:t>
            </a:r>
          </a:p>
          <a:p>
            <a:r>
              <a:rPr lang="fr-FR" dirty="0"/>
              <a:t> </a:t>
            </a:r>
            <a:r>
              <a:rPr lang="fr-FR" i="1" dirty="0" err="1"/>
              <a:t>Zong</a:t>
            </a:r>
            <a:r>
              <a:rPr lang="fr-FR" i="1" dirty="0"/>
              <a:t> qi</a:t>
            </a:r>
            <a:r>
              <a:rPr lang="fr-FR" dirty="0"/>
              <a:t>: énergie fondamentale.</a:t>
            </a:r>
          </a:p>
          <a:p>
            <a:r>
              <a:rPr lang="fr-FR" i="1" dirty="0"/>
              <a:t>Zheng qi</a:t>
            </a:r>
            <a:r>
              <a:rPr lang="fr-FR" dirty="0"/>
              <a:t>: énergie correcte.</a:t>
            </a:r>
          </a:p>
          <a:p>
            <a:r>
              <a:rPr lang="fr-FR" i="1" dirty="0" err="1"/>
              <a:t>Xie</a:t>
            </a:r>
            <a:r>
              <a:rPr lang="fr-FR" dirty="0"/>
              <a:t> </a:t>
            </a:r>
            <a:r>
              <a:rPr lang="fr-FR" i="1" dirty="0"/>
              <a:t>qi</a:t>
            </a:r>
            <a:r>
              <a:rPr lang="fr-FR" dirty="0"/>
              <a:t>: énergie pathogène.</a:t>
            </a:r>
          </a:p>
          <a:p>
            <a:r>
              <a:rPr lang="fr-FR" i="1" dirty="0"/>
              <a:t>Ying qi</a:t>
            </a:r>
            <a:r>
              <a:rPr lang="fr-FR" dirty="0"/>
              <a:t>: énergie nourricière.</a:t>
            </a:r>
          </a:p>
          <a:p>
            <a:r>
              <a:rPr lang="fr-FR" i="1" dirty="0"/>
              <a:t>Wei qi</a:t>
            </a:r>
            <a:r>
              <a:rPr lang="fr-FR" dirty="0"/>
              <a:t>: énergie de défense.</a:t>
            </a:r>
          </a:p>
          <a:p>
            <a:r>
              <a:rPr lang="fr-FR" i="1" dirty="0"/>
              <a:t>Qi</a:t>
            </a:r>
            <a:r>
              <a:rPr lang="fr-FR" dirty="0"/>
              <a:t> des organes…………..</a:t>
            </a:r>
          </a:p>
          <a:p>
            <a:r>
              <a:rPr lang="fr-FR" dirty="0"/>
              <a:t>Pour </a:t>
            </a:r>
            <a:r>
              <a:rPr lang="fr-FR" dirty="0" err="1"/>
              <a:t>Porkert</a:t>
            </a:r>
            <a:r>
              <a:rPr lang="fr-FR" dirty="0"/>
              <a:t> 34 formes de </a:t>
            </a:r>
            <a:r>
              <a:rPr lang="fr-FR" i="1" dirty="0"/>
              <a:t>qi.</a:t>
            </a:r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FF0000"/>
                </a:solidFill>
              </a:rPr>
              <a:t>Dépendent du système auquel on se réfère</a:t>
            </a:r>
          </a:p>
        </p:txBody>
      </p:sp>
    </p:spTree>
    <p:extLst>
      <p:ext uri="{BB962C8B-B14F-4D97-AF65-F5344CB8AC3E}">
        <p14:creationId xmlns:p14="http://schemas.microsoft.com/office/powerpoint/2010/main" val="75539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Inertie au changement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325" dirty="0"/>
              <a:t>(faculté de Rouen)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3547864"/>
          </a:xfrm>
        </p:spPr>
        <p:txBody>
          <a:bodyPr anchor="ctr"/>
          <a:lstStyle/>
          <a:p>
            <a:pPr marL="114300" indent="0">
              <a:buNone/>
            </a:pPr>
            <a:endParaRPr lang="fr-FR" dirty="0"/>
          </a:p>
          <a:p>
            <a:r>
              <a:rPr lang="fr-FR" dirty="0"/>
              <a:t>Adhésion: pas de problème. </a:t>
            </a:r>
          </a:p>
          <a:p>
            <a:r>
              <a:rPr lang="fr-FR" dirty="0"/>
              <a:t>Bienveillante neutralité: peuvent être convaincus.</a:t>
            </a:r>
          </a:p>
          <a:p>
            <a:r>
              <a:rPr lang="fr-FR" dirty="0"/>
              <a:t>Opposition: ne pas essayer de convaincre.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5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Dans la théorie des substances</a:t>
            </a:r>
            <a:r>
              <a:rPr lang="fr-FR" dirty="0"/>
              <a:t/>
            </a:r>
            <a:br>
              <a:rPr lang="fr-FR" dirty="0"/>
            </a:br>
            <a:endParaRPr lang="fr-FR" sz="2325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800600"/>
          </a:xfrm>
        </p:spPr>
        <p:txBody>
          <a:bodyPr anchor="ctr">
            <a:normAutofit/>
          </a:bodyPr>
          <a:lstStyle/>
          <a:p>
            <a:r>
              <a:rPr lang="fr-FR" dirty="0"/>
              <a:t>Met en mouvement.</a:t>
            </a:r>
          </a:p>
          <a:p>
            <a:r>
              <a:rPr lang="fr-FR" dirty="0"/>
              <a:t>« Régit le réchauffement » (22° difficulté).</a:t>
            </a:r>
          </a:p>
          <a:p>
            <a:r>
              <a:rPr lang="fr-FR" dirty="0"/>
              <a:t>Protège: « le </a:t>
            </a:r>
            <a:r>
              <a:rPr lang="fr-FR" i="1" dirty="0" err="1"/>
              <a:t>Xie</a:t>
            </a:r>
            <a:r>
              <a:rPr lang="fr-FR" dirty="0"/>
              <a:t> afflue là où il y a vide de </a:t>
            </a:r>
            <a:r>
              <a:rPr lang="fr-FR" i="1" dirty="0"/>
              <a:t>qi</a:t>
            </a:r>
            <a:r>
              <a:rPr lang="fr-FR" dirty="0"/>
              <a:t> » (SW-33).</a:t>
            </a:r>
          </a:p>
          <a:p>
            <a:r>
              <a:rPr lang="fr-FR" dirty="0"/>
              <a:t>Contrôle le débordement (du sang) et l’expulsion  (transpiration, urine).</a:t>
            </a:r>
          </a:p>
          <a:p>
            <a:r>
              <a:rPr lang="fr-FR" dirty="0"/>
              <a:t>Transforme.</a:t>
            </a:r>
          </a:p>
          <a:p>
            <a:r>
              <a:rPr lang="fr-FR" b="1" dirty="0"/>
              <a:t>NUTRITION (</a:t>
            </a:r>
            <a:r>
              <a:rPr lang="fr-FR" b="1" i="1" dirty="0"/>
              <a:t>YING QI</a:t>
            </a:r>
            <a:r>
              <a:rPr lang="fr-FR" b="1" dirty="0"/>
              <a:t>) : FONCTION ATTRIBUÉE AU SANG.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988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6200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Dans la théorie du </a:t>
            </a:r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yin yang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517851"/>
          </a:xfrm>
        </p:spPr>
        <p:txBody>
          <a:bodyPr anchor="ctr">
            <a:normAutofit/>
          </a:bodyPr>
          <a:lstStyle/>
          <a:p>
            <a:endParaRPr lang="fr-FR" sz="2800" i="1" dirty="0"/>
          </a:p>
          <a:p>
            <a:r>
              <a:rPr lang="fr-FR" sz="2800" i="1" dirty="0"/>
              <a:t>qi</a:t>
            </a:r>
            <a:r>
              <a:rPr lang="fr-FR" sz="2800" dirty="0"/>
              <a:t>: opposé et complémentaire du sang.</a:t>
            </a:r>
          </a:p>
          <a:p>
            <a:r>
              <a:rPr lang="fr-FR" sz="2800" dirty="0"/>
              <a:t>Chaleur: opposée et complémentaire du froid.</a:t>
            </a:r>
          </a:p>
        </p:txBody>
      </p:sp>
    </p:spTree>
    <p:extLst>
      <p:ext uri="{BB962C8B-B14F-4D97-AF65-F5344CB8AC3E}">
        <p14:creationId xmlns:p14="http://schemas.microsoft.com/office/powerpoint/2010/main" val="309705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II- </a:t>
            </a:r>
            <a:r>
              <a:rPr lang="fr-FR" b="1" i="1" dirty="0">
                <a:solidFill>
                  <a:srgbClr val="FF0000"/>
                </a:solidFill>
              </a:rPr>
              <a:t>yin yang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Emblème </a:t>
            </a:r>
          </a:p>
        </p:txBody>
      </p:sp>
    </p:spTree>
    <p:extLst>
      <p:ext uri="{BB962C8B-B14F-4D97-AF65-F5344CB8AC3E}">
        <p14:creationId xmlns:p14="http://schemas.microsoft.com/office/powerpoint/2010/main" val="4094524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043608" y="836712"/>
            <a:ext cx="6172200" cy="5832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sz="2800" b="1" dirty="0"/>
              <a:t>«  Le </a:t>
            </a:r>
            <a:r>
              <a:rPr lang="fr-FR" sz="2800" i="1" dirty="0"/>
              <a:t>yin-yang </a:t>
            </a:r>
          </a:p>
          <a:p>
            <a:pPr marL="0" indent="0" algn="ctr">
              <a:buNone/>
            </a:pPr>
            <a:r>
              <a:rPr lang="fr-FR" sz="2800" b="1" dirty="0"/>
              <a:t>est la voie du Ciel et de la Terre, </a:t>
            </a:r>
          </a:p>
          <a:p>
            <a:pPr marL="0" indent="0" algn="ctr">
              <a:buNone/>
            </a:pPr>
            <a:r>
              <a:rPr lang="fr-FR" sz="2800" b="1" dirty="0"/>
              <a:t>le cadre de la vie, </a:t>
            </a:r>
          </a:p>
          <a:p>
            <a:pPr marL="0" indent="0" algn="ctr">
              <a:buNone/>
            </a:pPr>
            <a:r>
              <a:rPr lang="fr-FR" sz="2800" b="1" dirty="0"/>
              <a:t>le générateur des </a:t>
            </a:r>
            <a:r>
              <a:rPr lang="fr-FR" sz="2800" b="1" dirty="0">
                <a:solidFill>
                  <a:srgbClr val="FF0000"/>
                </a:solidFill>
              </a:rPr>
              <a:t>changements</a:t>
            </a:r>
            <a:r>
              <a:rPr lang="fr-FR" sz="2800" b="1" dirty="0"/>
              <a:t> et transformations, </a:t>
            </a:r>
          </a:p>
          <a:p>
            <a:pPr marL="0" indent="0" algn="ctr">
              <a:buNone/>
            </a:pPr>
            <a:r>
              <a:rPr lang="fr-FR" sz="2800" b="1" dirty="0"/>
              <a:t>le principe des générations et des destructions (...) </a:t>
            </a:r>
          </a:p>
          <a:p>
            <a:pPr marL="0" indent="0" algn="ctr">
              <a:buNone/>
            </a:pPr>
            <a:r>
              <a:rPr lang="fr-FR" b="1" dirty="0"/>
              <a:t>(</a:t>
            </a:r>
            <a:r>
              <a:rPr lang="fr-FR" b="1" i="1" dirty="0"/>
              <a:t>SW-5</a:t>
            </a:r>
            <a:r>
              <a:rPr lang="fr-FR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9624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2002234"/>
          </a:xfrm>
        </p:spPr>
        <p:txBody>
          <a:bodyPr/>
          <a:lstStyle/>
          <a:p>
            <a:pPr algn="ctr"/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Bian: </a:t>
            </a:r>
            <a:b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échanges ou changements?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406506"/>
            <a:ext cx="1245300" cy="178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1" y="4405754"/>
            <a:ext cx="215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1- </a:t>
            </a:r>
            <a:r>
              <a:rPr lang="fr-FR" b="1" dirty="0"/>
              <a:t>Échanger</a:t>
            </a:r>
            <a:r>
              <a:rPr lang="fr-FR" dirty="0"/>
              <a:t>; troquer.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9592" y="5013176"/>
            <a:ext cx="593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2- </a:t>
            </a:r>
            <a:r>
              <a:rPr lang="fr-FR" b="1" dirty="0"/>
              <a:t>Changer</a:t>
            </a:r>
            <a:r>
              <a:rPr lang="fr-FR" dirty="0"/>
              <a:t>; modifier. Changement; transformation; mutation.</a:t>
            </a:r>
          </a:p>
        </p:txBody>
      </p:sp>
    </p:spTree>
    <p:extLst>
      <p:ext uri="{BB962C8B-B14F-4D97-AF65-F5344CB8AC3E}">
        <p14:creationId xmlns:p14="http://schemas.microsoft.com/office/powerpoint/2010/main" val="2675347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71600" y="1412776"/>
            <a:ext cx="6626225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/>
              <a:t>«Le </a:t>
            </a:r>
            <a:r>
              <a:rPr lang="fr-FR" sz="2800" b="1" i="1" dirty="0"/>
              <a:t>yin-yang </a:t>
            </a:r>
            <a:r>
              <a:rPr lang="fr-FR" sz="2800" b="1" dirty="0"/>
              <a:t>est </a:t>
            </a:r>
          </a:p>
          <a:p>
            <a:pPr marL="0" indent="0" algn="ctr">
              <a:buNone/>
            </a:pPr>
            <a:r>
              <a:rPr lang="fr-FR" sz="2800" b="1" dirty="0"/>
              <a:t>la voie du Ciel et de la Terre, </a:t>
            </a:r>
          </a:p>
          <a:p>
            <a:pPr marL="0" indent="0" algn="ctr">
              <a:buNone/>
            </a:pPr>
            <a:r>
              <a:rPr lang="fr-FR" sz="2800" b="1" dirty="0"/>
              <a:t>le cadre de la vie, </a:t>
            </a:r>
          </a:p>
          <a:p>
            <a:pPr marL="0" indent="0" algn="ctr">
              <a:buNone/>
            </a:pPr>
            <a:r>
              <a:rPr lang="fr-FR" sz="2800" b="1" dirty="0"/>
              <a:t>le générateur des </a:t>
            </a:r>
            <a:r>
              <a:rPr lang="fr-FR" sz="2800" b="1" dirty="0">
                <a:solidFill>
                  <a:srgbClr val="FF0000"/>
                </a:solidFill>
              </a:rPr>
              <a:t>échanges</a:t>
            </a:r>
            <a:r>
              <a:rPr lang="fr-FR" sz="2800" b="1" dirty="0"/>
              <a:t> et transformations,</a:t>
            </a:r>
          </a:p>
          <a:p>
            <a:pPr marL="0" indent="0" algn="ctr">
              <a:buNone/>
            </a:pPr>
            <a:r>
              <a:rPr lang="fr-FR" sz="2800" b="1" dirty="0"/>
              <a:t> le principe des générations et des destructions(...) </a:t>
            </a:r>
          </a:p>
          <a:p>
            <a:pPr marL="0" indent="0" algn="ctr">
              <a:buNone/>
            </a:pPr>
            <a:r>
              <a:rPr lang="fr-FR" b="1" dirty="0"/>
              <a:t>(</a:t>
            </a:r>
            <a:r>
              <a:rPr lang="fr-FR" b="1" i="1" dirty="0"/>
              <a:t>SW-5</a:t>
            </a:r>
            <a:r>
              <a:rPr lang="fr-FR" b="1" dirty="0"/>
              <a:t>)</a:t>
            </a:r>
            <a:endParaRPr lang="fr-FR" b="1" i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287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yin yang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b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</a:t>
            </a:r>
            <a:r>
              <a:rPr lang="fr-F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condensé de principes »</a:t>
            </a:r>
            <a:r>
              <a:rPr lang="fr-FR" b="1" dirty="0"/>
              <a:t/>
            </a:r>
            <a:br>
              <a:rPr lang="fr-FR" b="1" dirty="0"/>
            </a:br>
            <a:endParaRPr lang="fr-FR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565103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sz="2800" dirty="0"/>
              <a:t>Cadre de la vie.</a:t>
            </a:r>
          </a:p>
          <a:p>
            <a:r>
              <a:rPr lang="fr-FR" sz="2800" dirty="0"/>
              <a:t>Le générateur des </a:t>
            </a:r>
            <a:r>
              <a:rPr lang="fr-FR" sz="2800" b="1" dirty="0">
                <a:solidFill>
                  <a:srgbClr val="FF0000"/>
                </a:solidFill>
              </a:rPr>
              <a:t>échanges</a:t>
            </a:r>
            <a:r>
              <a:rPr lang="fr-FR" sz="2800" dirty="0"/>
              <a:t> et transformations.</a:t>
            </a:r>
          </a:p>
          <a:p>
            <a:r>
              <a:rPr lang="fr-FR" sz="2800" dirty="0"/>
              <a:t>Le principe des générations et des destructions.</a:t>
            </a:r>
          </a:p>
          <a:p>
            <a:endParaRPr lang="fr-FR" sz="2800" dirty="0"/>
          </a:p>
          <a:p>
            <a:pPr marL="114300" indent="0">
              <a:buNone/>
            </a:pPr>
            <a:r>
              <a:rPr lang="fr-FR" sz="2800" dirty="0"/>
              <a:t>		►décrit le mouvement du </a:t>
            </a:r>
            <a:r>
              <a:rPr lang="fr-FR" sz="2800" i="1" dirty="0"/>
              <a:t>qi.</a:t>
            </a:r>
          </a:p>
        </p:txBody>
      </p:sp>
    </p:spTree>
    <p:extLst>
      <p:ext uri="{BB962C8B-B14F-4D97-AF65-F5344CB8AC3E}">
        <p14:creationId xmlns:p14="http://schemas.microsoft.com/office/powerpoint/2010/main" val="2915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Yin yang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et mouvement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b="1" dirty="0"/>
                  <a:t>Cadre: </a:t>
                </a:r>
              </a:p>
              <a:p>
                <a:pPr lvl="1"/>
                <a:r>
                  <a:rPr lang="fr-FR" dirty="0"/>
                  <a:t>référentiel, indispensable pour décrire un mouvement.</a:t>
                </a:r>
              </a:p>
              <a:p>
                <a:r>
                  <a:rPr lang="fr-FR" b="1" dirty="0"/>
                  <a:t>Echanges et transformations: </a:t>
                </a:r>
              </a:p>
              <a:p>
                <a:pPr lvl="1"/>
                <a:r>
                  <a:rPr lang="fr-FR" dirty="0">
                    <a:ea typeface="Cambria Math"/>
                  </a:rPr>
                  <a:t>Échanges et transformations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dirty="0"/>
                  <a:t> transfert-transformation: 	</a:t>
                </a:r>
                <a:r>
                  <a:rPr lang="fr-FR" dirty="0">
                    <a:latin typeface="Century Gothic"/>
                  </a:rPr>
                  <a:t>►</a:t>
                </a:r>
                <a:r>
                  <a:rPr lang="fr-FR" dirty="0"/>
                  <a:t>mouvements de l’énergie.</a:t>
                </a:r>
              </a:p>
              <a:p>
                <a:r>
                  <a:rPr lang="fr-FR" b="1" dirty="0"/>
                  <a:t>Principe des générations et des destructions:</a:t>
                </a:r>
              </a:p>
              <a:p>
                <a:pPr lvl="1"/>
                <a:r>
                  <a:rPr lang="fr-FR" dirty="0"/>
                  <a:t>régulation du mouvement.</a:t>
                </a:r>
              </a:p>
              <a:p>
                <a:pPr lvl="1"/>
                <a:endParaRPr lang="fr-FR" dirty="0"/>
              </a:p>
              <a:p>
                <a:pPr marL="0" indent="0" algn="ctr">
                  <a:buNone/>
                </a:pPr>
                <a:r>
                  <a:rPr lang="fr-FR" sz="3200" b="1" dirty="0">
                    <a:solidFill>
                      <a:srgbClr val="FF0000"/>
                    </a:solidFill>
                    <a:latin typeface="Century Gothic"/>
                  </a:rPr>
                  <a:t>►</a:t>
                </a:r>
                <a:r>
                  <a:rPr lang="fr-FR" sz="3200" b="1" i="1" dirty="0">
                    <a:solidFill>
                      <a:srgbClr val="FF0000"/>
                    </a:solidFill>
                  </a:rPr>
                  <a:t>yin yang</a:t>
                </a:r>
                <a:r>
                  <a:rPr lang="fr-FR" sz="3200" b="1" dirty="0">
                    <a:solidFill>
                      <a:srgbClr val="FF0000"/>
                    </a:solidFill>
                  </a:rPr>
                  <a:t> est un emblème « flou » qui synthétise le mouvement de la vie.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5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Cadre de la vie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Premier principe</a:t>
            </a:r>
          </a:p>
        </p:txBody>
      </p:sp>
    </p:spTree>
    <p:extLst>
      <p:ext uri="{BB962C8B-B14F-4D97-AF65-F5344CB8AC3E}">
        <p14:creationId xmlns:p14="http://schemas.microsoft.com/office/powerpoint/2010/main" val="2517184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Cadre de la vie</a:t>
            </a:r>
            <a:endParaRPr lang="fr-FR" sz="15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sz="2800" i="1" dirty="0"/>
              <a:t>yin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Bas</a:t>
            </a:r>
          </a:p>
          <a:p>
            <a:r>
              <a:rPr lang="fr-FR" dirty="0"/>
              <a:t>Intérieur</a:t>
            </a:r>
          </a:p>
          <a:p>
            <a:r>
              <a:rPr lang="fr-FR" dirty="0"/>
              <a:t>Profondeur</a:t>
            </a:r>
          </a:p>
          <a:p>
            <a:r>
              <a:rPr lang="fr-FR" i="1" dirty="0"/>
              <a:t>jing</a:t>
            </a:r>
          </a:p>
          <a:p>
            <a:r>
              <a:rPr lang="fr-FR" dirty="0"/>
              <a:t>Sang</a:t>
            </a:r>
          </a:p>
          <a:p>
            <a:r>
              <a:rPr lang="fr-FR" dirty="0"/>
              <a:t>Froid……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sz="2800" i="1" dirty="0"/>
              <a:t>yang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Haut</a:t>
            </a:r>
          </a:p>
          <a:p>
            <a:r>
              <a:rPr lang="fr-FR" dirty="0"/>
              <a:t>Extérieur</a:t>
            </a:r>
          </a:p>
          <a:p>
            <a:r>
              <a:rPr lang="fr-FR" dirty="0"/>
              <a:t>Surface</a:t>
            </a:r>
          </a:p>
          <a:p>
            <a:r>
              <a:rPr lang="fr-FR" i="1" dirty="0"/>
              <a:t>shen</a:t>
            </a:r>
          </a:p>
          <a:p>
            <a:r>
              <a:rPr lang="fr-FR" i="1" dirty="0"/>
              <a:t>qi</a:t>
            </a:r>
          </a:p>
          <a:p>
            <a:r>
              <a:rPr lang="fr-FR" dirty="0"/>
              <a:t>Chaleur……..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03648" y="5085184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Classement d’éléments opposés et complémentaires. La chaleur est opposée et complémentaire du froid: </a:t>
            </a:r>
          </a:p>
          <a:p>
            <a:pPr algn="ctr"/>
            <a:r>
              <a:rPr lang="fr-FR" sz="2000" b="1" dirty="0">
                <a:latin typeface="Century Gothic"/>
              </a:rPr>
              <a:t>► </a:t>
            </a:r>
            <a:r>
              <a:rPr lang="fr-FR" sz="2000" b="1" dirty="0"/>
              <a:t>différent du </a:t>
            </a:r>
            <a:r>
              <a:rPr lang="fr-FR" sz="2000" b="1" i="1" dirty="0"/>
              <a:t>qi</a:t>
            </a:r>
            <a:r>
              <a:rPr lang="fr-FR" sz="2000" b="1" i="1" dirty="0">
                <a:latin typeface="Century Gothic"/>
              </a:rPr>
              <a:t> </a:t>
            </a:r>
            <a:r>
              <a:rPr lang="fr-FR" sz="2000" b="1" dirty="0"/>
              <a:t>ou différence de niveau?</a:t>
            </a:r>
          </a:p>
        </p:txBody>
      </p:sp>
    </p:spTree>
    <p:extLst>
      <p:ext uri="{BB962C8B-B14F-4D97-AF65-F5344CB8AC3E}">
        <p14:creationId xmlns:p14="http://schemas.microsoft.com/office/powerpoint/2010/main" val="25135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Évolution des idées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Force d’opposition : génère le changement (Pression, température).</a:t>
            </a:r>
          </a:p>
          <a:p>
            <a:r>
              <a:rPr lang="fr-FR" dirty="0"/>
              <a:t>Dialogue:</a:t>
            </a:r>
          </a:p>
          <a:p>
            <a:pPr lvl="1"/>
            <a:r>
              <a:rPr lang="fr-FR" dirty="0"/>
              <a:t>Écoute respectueuse.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Parler de la même chose.</a:t>
            </a:r>
          </a:p>
          <a:p>
            <a:pPr marL="342900" lvl="1" indent="0">
              <a:buNone/>
            </a:pPr>
            <a:r>
              <a:rPr lang="fr-FR" dirty="0">
                <a:latin typeface="Century Gothic"/>
              </a:rPr>
              <a:t>►</a:t>
            </a:r>
            <a:r>
              <a:rPr lang="fr-FR" dirty="0"/>
              <a:t> JPG modérateur.</a:t>
            </a:r>
          </a:p>
        </p:txBody>
      </p:sp>
    </p:spTree>
    <p:extLst>
      <p:ext uri="{BB962C8B-B14F-4D97-AF65-F5344CB8AC3E}">
        <p14:creationId xmlns:p14="http://schemas.microsoft.com/office/powerpoint/2010/main" val="29579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Échanges  et transformations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Deuxième principe</a:t>
            </a:r>
          </a:p>
        </p:txBody>
      </p:sp>
    </p:spTree>
    <p:extLst>
      <p:ext uri="{BB962C8B-B14F-4D97-AF65-F5344CB8AC3E}">
        <p14:creationId xmlns:p14="http://schemas.microsoft.com/office/powerpoint/2010/main" val="2421522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Echanges et transformations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La réunion du </a:t>
            </a:r>
            <a:r>
              <a:rPr lang="fr-FR" i="1" dirty="0"/>
              <a:t>yin</a:t>
            </a:r>
            <a:r>
              <a:rPr lang="fr-FR" dirty="0"/>
              <a:t> et du </a:t>
            </a:r>
            <a:r>
              <a:rPr lang="fr-FR" i="1" dirty="0"/>
              <a:t>yang</a:t>
            </a:r>
            <a:r>
              <a:rPr lang="fr-FR" dirty="0"/>
              <a:t> est la vie, la séparation du </a:t>
            </a:r>
            <a:r>
              <a:rPr lang="fr-FR" i="1" dirty="0"/>
              <a:t>yin</a:t>
            </a:r>
            <a:r>
              <a:rPr lang="fr-FR" dirty="0"/>
              <a:t> et du </a:t>
            </a:r>
            <a:r>
              <a:rPr lang="fr-FR" i="1" dirty="0"/>
              <a:t>yang</a:t>
            </a:r>
            <a:r>
              <a:rPr lang="fr-FR" dirty="0"/>
              <a:t> est la mort: </a:t>
            </a:r>
          </a:p>
          <a:p>
            <a:pPr marL="0" indent="0">
              <a:buNone/>
            </a:pPr>
            <a:r>
              <a:rPr lang="fr-FR" dirty="0">
                <a:latin typeface="Calibri"/>
              </a:rPr>
              <a:t>	→ </a:t>
            </a:r>
            <a:r>
              <a:rPr lang="fr-FR" dirty="0"/>
              <a:t>flèche du temps: (principe d’évolution: irréversibilité).</a:t>
            </a:r>
          </a:p>
          <a:p>
            <a:pPr marL="0" indent="0" algn="ctr">
              <a:buNone/>
            </a:pPr>
            <a:r>
              <a:rPr lang="fr-FR" b="1" dirty="0"/>
              <a:t>        mouvement linéaire : naissance et mort (entrée-sortie)</a:t>
            </a:r>
          </a:p>
          <a:p>
            <a:r>
              <a:rPr lang="fr-FR" dirty="0"/>
              <a:t>Le </a:t>
            </a:r>
            <a:r>
              <a:rPr lang="fr-FR" i="1" dirty="0"/>
              <a:t>yin</a:t>
            </a:r>
            <a:r>
              <a:rPr lang="fr-FR" dirty="0"/>
              <a:t> à son maximum se transforme en </a:t>
            </a:r>
            <a:r>
              <a:rPr lang="fr-FR" i="1" dirty="0"/>
              <a:t>yang</a:t>
            </a:r>
            <a:r>
              <a:rPr lang="fr-FR" dirty="0"/>
              <a:t>, le </a:t>
            </a:r>
            <a:r>
              <a:rPr lang="fr-FR" i="1" dirty="0"/>
              <a:t>yang</a:t>
            </a:r>
            <a:r>
              <a:rPr lang="fr-FR" dirty="0"/>
              <a:t> à son maximum se transforme en </a:t>
            </a:r>
            <a:r>
              <a:rPr lang="fr-FR" i="1" dirty="0"/>
              <a:t>yin:</a:t>
            </a:r>
          </a:p>
          <a:p>
            <a:pPr marL="0" indent="0">
              <a:buNone/>
            </a:pPr>
            <a:r>
              <a:rPr lang="fr-FR" dirty="0"/>
              <a:t>	→ cycle: </a:t>
            </a:r>
            <a:r>
              <a:rPr lang="fr-FR" b="1" dirty="0"/>
              <a:t>mouvement circulaire.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latin typeface="Century Gothic"/>
              </a:rPr>
              <a:t>         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sz="3200" b="1" dirty="0">
                <a:solidFill>
                  <a:srgbClr val="FF0000"/>
                </a:solidFill>
              </a:rPr>
              <a:t>le deuxième principe décrit le mouvement de l’énergie du vivant.</a:t>
            </a:r>
          </a:p>
        </p:txBody>
      </p:sp>
    </p:spTree>
    <p:extLst>
      <p:ext uri="{BB962C8B-B14F-4D97-AF65-F5344CB8AC3E}">
        <p14:creationId xmlns:p14="http://schemas.microsoft.com/office/powerpoint/2010/main" val="2883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371854" y="2167734"/>
            <a:ext cx="5400600" cy="3366707"/>
            <a:chOff x="1143000" y="1730521"/>
            <a:chExt cx="4159916" cy="23053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85647" y="1730521"/>
              <a:ext cx="2576068" cy="2305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143000" y="2606219"/>
              <a:ext cx="998731" cy="300082"/>
            </a:xfrm>
            <a:prstGeom prst="rect">
              <a:avLst/>
            </a:prstGeom>
            <a:noFill/>
            <a:ln w="317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350" b="1" dirty="0">
                  <a:solidFill>
                    <a:schemeClr val="accent5"/>
                  </a:solidFill>
                </a:rPr>
                <a:t>1: ENTRÉE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094314" y="3287077"/>
              <a:ext cx="1739194" cy="300082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350" b="1" dirty="0">
                  <a:solidFill>
                    <a:srgbClr val="FF0000"/>
                  </a:solidFill>
                </a:rPr>
                <a:t>2: TRANSFORMATION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961715" y="1801851"/>
              <a:ext cx="1341201" cy="30008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350" b="1" dirty="0">
                  <a:solidFill>
                    <a:schemeClr val="accent5"/>
                  </a:solidFill>
                </a:rPr>
                <a:t>3: PRODUCTION</a:t>
              </a:r>
            </a:p>
          </p:txBody>
        </p:sp>
      </p:grpSp>
      <p:sp>
        <p:nvSpPr>
          <p:cNvPr id="18" name="Titre 17"/>
          <p:cNvSpPr>
            <a:spLocks noGrp="1"/>
          </p:cNvSpPr>
          <p:nvPr>
            <p:ph type="title" idx="4294967295"/>
          </p:nvPr>
        </p:nvSpPr>
        <p:spPr>
          <a:xfrm>
            <a:off x="1064096" y="620713"/>
            <a:ext cx="6172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Image du mouvement: </a:t>
            </a:r>
            <a:r>
              <a:rPr lang="fr-F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moulin à eau » </a:t>
            </a:r>
          </a:p>
        </p:txBody>
      </p:sp>
    </p:spTree>
    <p:extLst>
      <p:ext uri="{BB962C8B-B14F-4D97-AF65-F5344CB8AC3E}">
        <p14:creationId xmlns:p14="http://schemas.microsoft.com/office/powerpoint/2010/main" val="1502707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1" b="13430"/>
          <a:stretch/>
        </p:blipFill>
        <p:spPr>
          <a:xfrm>
            <a:off x="611560" y="3959997"/>
            <a:ext cx="2898980" cy="1485227"/>
          </a:xfrm>
          <a:prstGeom prst="rect">
            <a:avLst/>
          </a:prstGeom>
        </p:spPr>
      </p:pic>
      <p:sp>
        <p:nvSpPr>
          <p:cNvPr id="10" name="Titre 9"/>
          <p:cNvSpPr>
            <a:spLocks noGrp="1"/>
          </p:cNvSpPr>
          <p:nvPr>
            <p:ph type="title" idx="4294967295"/>
          </p:nvPr>
        </p:nvSpPr>
        <p:spPr>
          <a:xfrm>
            <a:off x="408384" y="557808"/>
            <a:ext cx="76200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Mouvement hélicoïdal: </a:t>
            </a:r>
            <a:b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mouvement  de la vie »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3275856" y="2388968"/>
            <a:ext cx="4429469" cy="2696216"/>
            <a:chOff x="2303749" y="2546217"/>
            <a:chExt cx="4429470" cy="2696216"/>
          </a:xfrm>
        </p:grpSpPr>
        <p:sp>
          <p:nvSpPr>
            <p:cNvPr id="12" name="Flèche courbée vers la gauche 11"/>
            <p:cNvSpPr/>
            <p:nvPr/>
          </p:nvSpPr>
          <p:spPr>
            <a:xfrm flipH="1" flipV="1">
              <a:off x="3811626" y="2834934"/>
              <a:ext cx="548640" cy="2322258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tx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789724" y="3527005"/>
              <a:ext cx="1476164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</a:rPr>
                <a:t>TRANSFERT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453994" y="2546217"/>
              <a:ext cx="202446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TRANSFORMATION</a:t>
              </a:r>
            </a:p>
          </p:txBody>
        </p:sp>
        <p:sp>
          <p:nvSpPr>
            <p:cNvPr id="15" name="Flèche vers le bas 14"/>
            <p:cNvSpPr/>
            <p:nvPr/>
          </p:nvSpPr>
          <p:spPr>
            <a:xfrm rot="16200000">
              <a:off x="4472246" y="2363733"/>
              <a:ext cx="111122" cy="3004708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0070C0"/>
                </a:solidFill>
              </a:endParaRPr>
            </a:p>
          </p:txBody>
        </p:sp>
        <p:sp>
          <p:nvSpPr>
            <p:cNvPr id="16" name="Flèche courbée vers la gauche 15"/>
            <p:cNvSpPr/>
            <p:nvPr/>
          </p:nvSpPr>
          <p:spPr>
            <a:xfrm>
              <a:off x="4490377" y="2888940"/>
              <a:ext cx="548640" cy="2322258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chemeClr val="tx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303749" y="3699030"/>
              <a:ext cx="6873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>
                  <a:solidFill>
                    <a:srgbClr val="0070C0"/>
                  </a:solidFill>
                </a:rPr>
                <a:t>Entrée</a:t>
              </a:r>
              <a:r>
                <a:rPr lang="fr-FR" sz="1350" dirty="0"/>
                <a:t>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085285" y="3699030"/>
              <a:ext cx="64793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>
                  <a:solidFill>
                    <a:srgbClr val="0070C0"/>
                  </a:solidFill>
                </a:rPr>
                <a:t>Sortie</a:t>
              </a:r>
              <a:r>
                <a:rPr lang="fr-FR" sz="1350" dirty="0">
                  <a:solidFill>
                    <a:schemeClr val="accent1"/>
                  </a:solidFill>
                </a:rPr>
                <a:t> 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390227" y="2847483"/>
              <a:ext cx="7884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>
                  <a:solidFill>
                    <a:srgbClr val="FF0000"/>
                  </a:solidFill>
                </a:rPr>
                <a:t>Montée</a:t>
              </a:r>
              <a:r>
                <a:rPr lang="fr-FR" sz="1350" dirty="0"/>
                <a:t> 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712967" y="4942351"/>
              <a:ext cx="87530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>
                  <a:solidFill>
                    <a:srgbClr val="FF0000"/>
                  </a:solidFill>
                </a:rPr>
                <a:t>Descente</a:t>
              </a:r>
              <a:r>
                <a:rPr lang="fr-FR" sz="1350" dirty="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217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Équilibre du mouvement</a:t>
            </a:r>
          </a:p>
        </p:txBody>
      </p:sp>
      <p:pic>
        <p:nvPicPr>
          <p:cNvPr id="20" name="Picture 2" descr="Résultat de recherche d'images pour &quot;image mouvement pendulaire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2422625"/>
            <a:ext cx="1409007" cy="20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1115616" y="2673072"/>
            <a:ext cx="1404156" cy="1404000"/>
            <a:chOff x="1619672" y="1700808"/>
            <a:chExt cx="1404156" cy="1404000"/>
          </a:xfrm>
        </p:grpSpPr>
        <p:sp>
          <p:nvSpPr>
            <p:cNvPr id="18" name="Ellipse 17"/>
            <p:cNvSpPr/>
            <p:nvPr/>
          </p:nvSpPr>
          <p:spPr>
            <a:xfrm>
              <a:off x="1619672" y="1700808"/>
              <a:ext cx="1404156" cy="14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2312752" y="2348880"/>
              <a:ext cx="27000" cy="27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pic>
        <p:nvPicPr>
          <p:cNvPr id="21" name="Picture 4" descr="Résultat de recherche d'images pour &quot;image sinusoid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64" y="4379652"/>
            <a:ext cx="2700300" cy="15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76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5517232"/>
            <a:ext cx="7659687" cy="1168400"/>
          </a:xfrm>
        </p:spPr>
        <p:txBody>
          <a:bodyPr/>
          <a:lstStyle/>
          <a:p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Principe  des Générations  et des destructions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539552" y="3861048"/>
            <a:ext cx="6135687" cy="1633538"/>
          </a:xfrm>
        </p:spPr>
        <p:txBody>
          <a:bodyPr>
            <a:normAutofit/>
          </a:bodyPr>
          <a:lstStyle/>
          <a:p>
            <a:r>
              <a:rPr lang="fr-FR" sz="2800" b="1" dirty="0"/>
              <a:t>Troisième principe</a:t>
            </a:r>
          </a:p>
        </p:txBody>
      </p:sp>
    </p:spTree>
    <p:extLst>
      <p:ext uri="{BB962C8B-B14F-4D97-AF65-F5344CB8AC3E}">
        <p14:creationId xmlns:p14="http://schemas.microsoft.com/office/powerpoint/2010/main" val="24596283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Générations, destructions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7620000" cy="4800600"/>
          </a:xfrm>
        </p:spPr>
        <p:txBody>
          <a:bodyPr anchor="ctr">
            <a:normAutofit/>
          </a:bodyPr>
          <a:lstStyle/>
          <a:p>
            <a:r>
              <a:rPr lang="fr-FR" dirty="0"/>
              <a:t>Le métabolisme: mouvement alternatif.</a:t>
            </a:r>
          </a:p>
          <a:p>
            <a:pPr lvl="1"/>
            <a:r>
              <a:rPr lang="fr-FR" dirty="0"/>
              <a:t>génération: anabolisme.</a:t>
            </a:r>
          </a:p>
          <a:p>
            <a:pPr lvl="1"/>
            <a:r>
              <a:rPr lang="fr-FR" dirty="0"/>
              <a:t>destruction: catabolisme.</a:t>
            </a:r>
          </a:p>
          <a:p>
            <a:r>
              <a:rPr lang="fr-FR" dirty="0">
                <a:latin typeface="Calibri"/>
              </a:rPr>
              <a:t>La régulation du métabolisme dépend des constantes homéostasiques qui centrent le </a:t>
            </a:r>
            <a:r>
              <a:rPr lang="fr-FR" dirty="0"/>
              <a:t>mouvement.</a:t>
            </a:r>
          </a:p>
          <a:p>
            <a:pPr marL="114300" indent="0">
              <a:buNone/>
            </a:pPr>
            <a:endParaRPr lang="fr-FR" dirty="0">
              <a:latin typeface="Calibri"/>
            </a:endParaRPr>
          </a:p>
          <a:p>
            <a:pPr marL="0" indent="0" algn="ctr">
              <a:buNone/>
            </a:pPr>
            <a:r>
              <a:rPr lang="fr-FR" sz="3200" dirty="0">
                <a:solidFill>
                  <a:srgbClr val="FF0000"/>
                </a:solidFill>
              </a:rPr>
              <a:t>►</a:t>
            </a:r>
            <a:r>
              <a:rPr lang="fr-FR" sz="3200" dirty="0"/>
              <a:t> </a:t>
            </a:r>
            <a:r>
              <a:rPr lang="fr-FR" sz="3200" b="1" dirty="0">
                <a:solidFill>
                  <a:srgbClr val="FF0000"/>
                </a:solidFill>
              </a:rPr>
              <a:t>les constantes de T°- pH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rgbClr val="FF0000"/>
                </a:solidFill>
              </a:rPr>
              <a:t>sont  le centre du mouvement</a:t>
            </a:r>
          </a:p>
        </p:txBody>
      </p:sp>
    </p:spTree>
    <p:extLst>
      <p:ext uri="{BB962C8B-B14F-4D97-AF65-F5344CB8AC3E}">
        <p14:creationId xmlns:p14="http://schemas.microsoft.com/office/powerpoint/2010/main" val="760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Réunion MTC- M.O</a:t>
            </a:r>
            <a:endParaRPr lang="fr-FR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fr-FR" dirty="0"/>
              </a:p>
              <a:p>
                <a:pPr marL="0" indent="0" algn="ctr">
                  <a:buNone/>
                </a:pPr>
                <a:r>
                  <a:rPr lang="fr-FR" sz="3200" b="1" dirty="0">
                    <a:solidFill>
                      <a:srgbClr val="FF0000"/>
                    </a:solidFill>
                  </a:rPr>
                  <a:t>Échanges et transformations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fr-FR" sz="32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fr-FR" sz="3200" b="1" dirty="0">
                    <a:solidFill>
                      <a:srgbClr val="FF0000"/>
                    </a:solidFill>
                  </a:rPr>
                  <a:t>transfert- transformation</a:t>
                </a:r>
              </a:p>
              <a:p>
                <a:pPr marL="0" indent="0" algn="ctr">
                  <a:buNone/>
                </a:pPr>
                <a:endParaRPr lang="fr-FR" dirty="0"/>
              </a:p>
              <a:p>
                <a:r>
                  <a:rPr lang="fr-FR" dirty="0"/>
                  <a:t>Échanges: mouvement linéaire.</a:t>
                </a:r>
              </a:p>
              <a:p>
                <a:r>
                  <a:rPr lang="fr-FR" dirty="0"/>
                  <a:t>Transformations: mouvement circulaire.</a:t>
                </a:r>
              </a:p>
              <a:p>
                <a:r>
                  <a:rPr lang="fr-FR" dirty="0"/>
                  <a:t>La conservation du mouvement nécessite un centre.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289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Yin yang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outil de diagnostic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sz="2400" dirty="0"/>
              <a:t>8 règles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fontAlgn="t"/>
                <a:r>
                  <a:rPr lang="fr-FR" b="1" i="1" dirty="0"/>
                  <a:t>yin/yang</a:t>
                </a:r>
                <a:r>
                  <a:rPr lang="fr-FR" b="1" dirty="0"/>
                  <a:t>: synthèse</a:t>
                </a:r>
              </a:p>
              <a:p>
                <a:pPr fontAlgn="t"/>
                <a:r>
                  <a:rPr lang="fr-FR" dirty="0"/>
                  <a:t>Chaud/ froid: nature</a:t>
                </a:r>
              </a:p>
              <a:p>
                <a:pPr fontAlgn="t"/>
                <a:r>
                  <a:rPr lang="fr-FR" dirty="0"/>
                  <a:t>Vide/plein: type</a:t>
                </a:r>
              </a:p>
              <a:p>
                <a:pPr fontAlgn="t"/>
                <a:r>
                  <a:rPr lang="fr-FR" i="1" dirty="0"/>
                  <a:t>biao/li</a:t>
                </a:r>
                <a:r>
                  <a:rPr lang="fr-FR" dirty="0"/>
                  <a:t>: localisation (surface- profondeur)</a:t>
                </a:r>
                <a:endParaRPr lang="fr-FR" dirty="0">
                  <a:latin typeface="Cambria Math"/>
                </a:endParaRPr>
              </a:p>
              <a:p>
                <a:pPr marL="0" indent="0" fontAlgn="t">
                  <a:buNone/>
                </a:pP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fr-FR">
                        <a:latin typeface="Cambria Math"/>
                      </a:rPr>
                      <m:t>≠</m:t>
                    </m:r>
                    <m:r>
                      <a:rPr lang="fr-FR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provenance (interne-externe)</a:t>
                </a:r>
              </a:p>
              <a:p>
                <a:pPr marL="0" indent="0" fontAlgn="t">
                  <a:buNone/>
                </a:pPr>
                <a:r>
                  <a:rPr lang="fr-FR" b="1" dirty="0">
                    <a:solidFill>
                      <a:srgbClr val="FF0000"/>
                    </a:solidFill>
                  </a:rPr>
                  <a:t>►qualifient le tableau clinique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326" t="-10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sz="2400" dirty="0"/>
              <a:t>Modèles théoriques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sz="quarter" idx="4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lnSpcReduction="10000"/>
              </a:bodyPr>
              <a:lstStyle/>
              <a:p>
                <a:r>
                  <a:rPr lang="fr-FR" sz="2200" dirty="0"/>
                  <a:t>Vide de:</a:t>
                </a:r>
              </a:p>
              <a:p>
                <a:pPr lvl="1"/>
                <a:r>
                  <a:rPr lang="fr-FR" i="1" dirty="0"/>
                  <a:t>qi</a:t>
                </a:r>
                <a:r>
                  <a:rPr lang="fr-FR" dirty="0"/>
                  <a:t> ou de Sang</a:t>
                </a:r>
              </a:p>
              <a:p>
                <a:pPr lvl="1"/>
                <a:r>
                  <a:rPr lang="fr-FR" b="1" i="1" dirty="0"/>
                  <a:t>Yin:</a:t>
                </a:r>
                <a:r>
                  <a:rPr lang="fr-FR" dirty="0"/>
                  <a:t> insuffisance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b="1" i="1" dirty="0"/>
                  <a:t> </a:t>
                </a:r>
                <a:r>
                  <a:rPr lang="fr-FR" dirty="0"/>
                  <a:t>eau</a:t>
                </a:r>
              </a:p>
              <a:p>
                <a:pPr lvl="1"/>
                <a:r>
                  <a:rPr lang="fr-FR" b="1" i="1" dirty="0"/>
                  <a:t>Yang: </a:t>
                </a:r>
                <a:r>
                  <a:rPr lang="fr-FR" dirty="0"/>
                  <a:t>excès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b="1" i="1" dirty="0"/>
                  <a:t> </a:t>
                </a:r>
                <a:r>
                  <a:rPr lang="fr-FR" dirty="0"/>
                  <a:t>eau</a:t>
                </a:r>
                <a:endParaRPr lang="fr-FR" b="1" i="1" dirty="0"/>
              </a:p>
              <a:p>
                <a:r>
                  <a:rPr lang="fr-FR" sz="2200" dirty="0"/>
                  <a:t>Plénitude :</a:t>
                </a:r>
              </a:p>
              <a:p>
                <a:pPr lvl="1"/>
                <a:r>
                  <a:rPr lang="fr-FR" dirty="0"/>
                  <a:t>Stagnation: </a:t>
                </a:r>
                <a:r>
                  <a:rPr lang="fr-FR" i="1" dirty="0"/>
                  <a:t>qi </a:t>
                </a:r>
                <a:r>
                  <a:rPr lang="fr-FR" dirty="0"/>
                  <a:t>,sang</a:t>
                </a:r>
              </a:p>
              <a:p>
                <a:pPr lvl="1"/>
                <a:r>
                  <a:rPr lang="fr-FR" dirty="0"/>
                  <a:t>HMD: chaude, froide</a:t>
                </a:r>
              </a:p>
              <a:p>
                <a:pPr lvl="1"/>
                <a:r>
                  <a:rPr lang="fr-FR" dirty="0"/>
                  <a:t>Amas sang </a:t>
                </a:r>
              </a:p>
              <a:p>
                <a:pPr lvl="1"/>
                <a:r>
                  <a:rPr lang="fr-FR" baseline="0" dirty="0"/>
                  <a:t>G</a:t>
                </a:r>
                <a:r>
                  <a:rPr lang="fr-FR" dirty="0"/>
                  <a:t>laires </a:t>
                </a:r>
              </a:p>
              <a:p>
                <a:pPr lvl="1"/>
                <a:r>
                  <a:rPr lang="fr-FR" dirty="0"/>
                  <a:t>feu pathologique</a:t>
                </a:r>
              </a:p>
              <a:p>
                <a:pPr marL="0" indent="0">
                  <a:buNone/>
                </a:pPr>
                <a:r>
                  <a:rPr lang="fr-FR" b="1" dirty="0">
                    <a:solidFill>
                      <a:srgbClr val="FF0000"/>
                    </a:solidFill>
                  </a:rPr>
                  <a:t>►qualifient le déséquilibre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2326" t="-1692" r="-3654" b="-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2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  <p:bldP spid="4" grpId="0" uiExpand="1" build="p" animBg="1"/>
      <p:bldP spid="5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13792"/>
            <a:ext cx="7620000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Substances</a:t>
            </a:r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et </a:t>
            </a:r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yin yang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cadre »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1862286"/>
            <a:ext cx="3657600" cy="639762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fontAlgn="ctr"/>
            <a:r>
              <a:rPr lang="fr-FR" sz="2800" i="1" dirty="0"/>
              <a:t>yin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3657600" cy="39512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fontAlgn="t"/>
            <a:r>
              <a:rPr lang="fr-FR" dirty="0"/>
              <a:t>Eau de l’origine</a:t>
            </a:r>
          </a:p>
          <a:p>
            <a:pPr fontAlgn="t"/>
            <a:r>
              <a:rPr lang="fr-FR" i="1" dirty="0"/>
              <a:t>xue</a:t>
            </a:r>
            <a:endParaRPr lang="fr-FR" dirty="0"/>
          </a:p>
          <a:p>
            <a:pPr fontAlgn="t"/>
            <a:r>
              <a:rPr lang="fr-FR" i="1" dirty="0"/>
              <a:t>jing</a:t>
            </a:r>
          </a:p>
          <a:p>
            <a:pPr fontAlgn="t"/>
            <a:endParaRPr lang="fr-FR" dirty="0"/>
          </a:p>
          <a:p>
            <a:pPr marL="11430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    L.O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419600" y="1862286"/>
            <a:ext cx="3657600" cy="639762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sz="2800" i="1" dirty="0"/>
              <a:t>yang</a:t>
            </a:r>
            <a:endParaRPr lang="fr-FR" sz="2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419600" y="2502048"/>
            <a:ext cx="3657600" cy="3951288"/>
          </a:xfrm>
          <a:ln>
            <a:solidFill>
              <a:schemeClr val="tx1"/>
            </a:solidFill>
          </a:ln>
        </p:spPr>
        <p:txBody>
          <a:bodyPr/>
          <a:lstStyle/>
          <a:p>
            <a:pPr fontAlgn="t"/>
            <a:r>
              <a:rPr lang="fr-FR" dirty="0"/>
              <a:t>Feu de l’origine</a:t>
            </a:r>
          </a:p>
          <a:p>
            <a:pPr fontAlgn="t"/>
            <a:r>
              <a:rPr lang="fr-FR" i="1" dirty="0"/>
              <a:t>qi</a:t>
            </a:r>
            <a:endParaRPr lang="fr-FR" dirty="0"/>
          </a:p>
          <a:p>
            <a:pPr fontAlgn="t"/>
            <a:r>
              <a:rPr lang="fr-FR" i="1" dirty="0"/>
              <a:t>shen</a:t>
            </a:r>
          </a:p>
          <a:p>
            <a:pPr fontAlgn="t"/>
            <a:endParaRPr lang="fr-FR" dirty="0"/>
          </a:p>
          <a:p>
            <a:pPr marL="11430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    ????</a:t>
            </a:r>
          </a:p>
        </p:txBody>
      </p:sp>
    </p:spTree>
    <p:extLst>
      <p:ext uri="{BB962C8B-B14F-4D97-AF65-F5344CB8AC3E}">
        <p14:creationId xmlns:p14="http://schemas.microsoft.com/office/powerpoint/2010/main" val="265483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fr-FR" dirty="0"/>
              <a:t>Matin: bases fondamentales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 anchor="ctr">
            <a:normAutofit fontScale="92500" lnSpcReduction="10000"/>
          </a:bodyPr>
          <a:lstStyle/>
          <a:p>
            <a:r>
              <a:rPr lang="fr-FR" dirty="0"/>
              <a:t>Chaleur/température.</a:t>
            </a:r>
          </a:p>
          <a:p>
            <a:r>
              <a:rPr lang="fr-FR" dirty="0"/>
              <a:t>Énergie:</a:t>
            </a:r>
          </a:p>
          <a:p>
            <a:pPr lvl="1"/>
            <a:r>
              <a:rPr lang="fr-FR" dirty="0"/>
              <a:t>M.O: </a:t>
            </a:r>
          </a:p>
          <a:p>
            <a:pPr lvl="2"/>
            <a:r>
              <a:rPr lang="fr-FR" dirty="0"/>
              <a:t>Thermodynamique.</a:t>
            </a:r>
          </a:p>
          <a:p>
            <a:pPr lvl="2"/>
            <a:r>
              <a:rPr lang="fr-FR" dirty="0"/>
              <a:t>Métabolisme.</a:t>
            </a:r>
          </a:p>
          <a:p>
            <a:pPr lvl="1"/>
            <a:r>
              <a:rPr lang="fr-FR" dirty="0"/>
              <a:t>MTC:</a:t>
            </a:r>
          </a:p>
          <a:p>
            <a:pPr lvl="2"/>
            <a:r>
              <a:rPr lang="fr-FR" dirty="0"/>
              <a:t>Qi.</a:t>
            </a:r>
          </a:p>
          <a:p>
            <a:pPr lvl="2"/>
            <a:r>
              <a:rPr lang="fr-FR" dirty="0"/>
              <a:t>Yin-yang.</a:t>
            </a:r>
          </a:p>
          <a:p>
            <a:r>
              <a:rPr lang="fr-FR" dirty="0"/>
              <a:t>Eau:</a:t>
            </a:r>
          </a:p>
          <a:p>
            <a:pPr lvl="1"/>
            <a:r>
              <a:rPr lang="fr-FR" dirty="0"/>
              <a:t>Température.</a:t>
            </a:r>
          </a:p>
          <a:p>
            <a:pPr lvl="1"/>
            <a:r>
              <a:rPr lang="fr-FR" dirty="0"/>
              <a:t>ph.</a:t>
            </a:r>
          </a:p>
          <a:p>
            <a:r>
              <a:rPr lang="fr-FR" dirty="0"/>
              <a:t>Synthèse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fr-FR" dirty="0"/>
              <a:t>Après midi: applications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 anchor="ctr">
            <a:normAutofit fontScale="92500"/>
          </a:bodyPr>
          <a:lstStyle/>
          <a:p>
            <a:r>
              <a:rPr lang="fr-FR" dirty="0"/>
              <a:t>« Être vivant ».</a:t>
            </a:r>
          </a:p>
          <a:p>
            <a:r>
              <a:rPr lang="fr-FR" dirty="0"/>
              <a:t>Mécanismes adaptation.</a:t>
            </a:r>
          </a:p>
          <a:p>
            <a:r>
              <a:rPr lang="fr-FR" dirty="0"/>
              <a:t>Diabète:</a:t>
            </a:r>
          </a:p>
          <a:p>
            <a:pPr lvl="1"/>
            <a:r>
              <a:rPr lang="fr-FR" dirty="0"/>
              <a:t>Type 1.</a:t>
            </a:r>
          </a:p>
          <a:p>
            <a:pPr lvl="1"/>
            <a:r>
              <a:rPr lang="fr-FR" dirty="0"/>
              <a:t>Type 2.</a:t>
            </a:r>
          </a:p>
          <a:p>
            <a:pPr lvl="1"/>
            <a:r>
              <a:rPr lang="fr-FR" dirty="0"/>
              <a:t>Diabète gestationnel.</a:t>
            </a:r>
          </a:p>
          <a:p>
            <a:r>
              <a:rPr lang="fr-FR" dirty="0"/>
              <a:t>Ostéoporose/ostéomalacie</a:t>
            </a:r>
          </a:p>
          <a:p>
            <a:r>
              <a:rPr lang="fr-FR" dirty="0"/>
              <a:t>Maladies liées au froid.</a:t>
            </a:r>
          </a:p>
          <a:p>
            <a:r>
              <a:rPr lang="fr-FR" dirty="0"/>
              <a:t>Maladies liées à la chaleur.</a:t>
            </a:r>
          </a:p>
        </p:txBody>
      </p:sp>
    </p:spTree>
    <p:extLst>
      <p:ext uri="{BB962C8B-B14F-4D97-AF65-F5344CB8AC3E}">
        <p14:creationId xmlns:p14="http://schemas.microsoft.com/office/powerpoint/2010/main" val="19746260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679B9A">
                    <a:lumMod val="60000"/>
                    <a:lumOff val="40000"/>
                  </a:srgbClr>
                </a:solidFill>
              </a:rPr>
              <a:t>Substances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et </a:t>
            </a:r>
            <a:r>
              <a:rPr lang="fr-FR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yin yang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 m</a:t>
            </a:r>
            <a:r>
              <a:rPr lang="fr-FR" b="1" dirty="0">
                <a:solidFill>
                  <a:srgbClr val="679B9A">
                    <a:lumMod val="60000"/>
                    <a:lumOff val="40000"/>
                  </a:srgbClr>
                </a:solidFill>
              </a:rPr>
              <a:t>ouvement »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310" y="1916832"/>
            <a:ext cx="6618662" cy="3744416"/>
          </a:xfrm>
        </p:spPr>
        <p:txBody>
          <a:bodyPr anchor="ctr">
            <a:normAutofit/>
          </a:bodyPr>
          <a:lstStyle/>
          <a:p>
            <a:r>
              <a:rPr lang="fr-FR" dirty="0"/>
              <a:t>5 substances: </a:t>
            </a:r>
            <a:r>
              <a:rPr lang="fr-FR" i="1" dirty="0" err="1"/>
              <a:t>jing</a:t>
            </a:r>
            <a:r>
              <a:rPr lang="fr-FR" dirty="0"/>
              <a:t>, sang, L.O., </a:t>
            </a:r>
            <a:r>
              <a:rPr lang="fr-FR" i="1" dirty="0"/>
              <a:t>qi</a:t>
            </a:r>
            <a:r>
              <a:rPr lang="fr-FR" dirty="0"/>
              <a:t>, </a:t>
            </a:r>
            <a:r>
              <a:rPr lang="fr-FR" i="1" dirty="0" err="1"/>
              <a:t>shen</a:t>
            </a:r>
            <a:r>
              <a:rPr lang="fr-FR" i="1" dirty="0"/>
              <a:t>.</a:t>
            </a:r>
          </a:p>
          <a:p>
            <a:r>
              <a:rPr lang="fr-FR" dirty="0"/>
              <a:t>Mouvement de transformation: du plus dense au plus éthéré.</a:t>
            </a:r>
          </a:p>
          <a:p>
            <a:r>
              <a:rPr lang="fr-FR" dirty="0"/>
              <a:t>Numérologie: 5 symbole du mouvement.</a:t>
            </a:r>
          </a:p>
          <a:p>
            <a:r>
              <a:rPr lang="fr-FR" b="1" dirty="0">
                <a:solidFill>
                  <a:srgbClr val="FF0000"/>
                </a:solidFill>
              </a:rPr>
              <a:t>NOMBRE 5 : 4+1.</a:t>
            </a:r>
          </a:p>
          <a:p>
            <a:pPr lvl="1"/>
            <a:r>
              <a:rPr lang="fr-FR" dirty="0"/>
              <a:t> 2 couples </a:t>
            </a:r>
            <a:r>
              <a:rPr lang="fr-FR" i="1" dirty="0"/>
              <a:t>yin- yang </a:t>
            </a:r>
            <a:r>
              <a:rPr lang="fr-FR" dirty="0"/>
              <a:t>(4): </a:t>
            </a:r>
            <a:r>
              <a:rPr lang="fr-FR" i="1" dirty="0"/>
              <a:t>jing-shen,  </a:t>
            </a:r>
            <a:r>
              <a:rPr lang="fr-FR" i="1" dirty="0" err="1"/>
              <a:t>xue</a:t>
            </a:r>
            <a:r>
              <a:rPr lang="fr-FR" i="1" dirty="0"/>
              <a:t>-qi.</a:t>
            </a:r>
          </a:p>
          <a:p>
            <a:pPr lvl="1"/>
            <a:r>
              <a:rPr lang="fr-FR" dirty="0"/>
              <a:t>1 centre: </a:t>
            </a:r>
            <a:r>
              <a:rPr lang="fr-FR" b="1" dirty="0"/>
              <a:t>L.O</a:t>
            </a:r>
            <a:r>
              <a:rPr lang="fr-FR" dirty="0"/>
              <a:t> </a:t>
            </a:r>
            <a:r>
              <a:rPr lang="fr-FR" dirty="0">
                <a:latin typeface="Century Gothic"/>
              </a:rPr>
              <a:t>►</a:t>
            </a:r>
            <a:r>
              <a:rPr lang="fr-FR" dirty="0"/>
              <a:t> </a:t>
            </a:r>
            <a:r>
              <a:rPr lang="fr-FR" b="1" dirty="0"/>
              <a:t>ÉLÉMENT RÉGULATEUR.</a:t>
            </a:r>
          </a:p>
          <a:p>
            <a:pPr marL="685800" lvl="2" indent="0">
              <a:buNone/>
            </a:pPr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7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Substances et 5 éléments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2044620" y="2113376"/>
            <a:ext cx="3758198" cy="3588835"/>
            <a:chOff x="2458428" y="1537628"/>
            <a:chExt cx="3646869" cy="348253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xmlns="" id="{66A1C3E1-AF89-4FCF-A669-68C23122EF20}"/>
                </a:ext>
              </a:extLst>
            </p:cNvPr>
            <p:cNvSpPr/>
            <p:nvPr/>
          </p:nvSpPr>
          <p:spPr>
            <a:xfrm>
              <a:off x="3203848" y="2060847"/>
              <a:ext cx="2376264" cy="23754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458428" y="3005314"/>
              <a:ext cx="690649" cy="507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i="1" dirty="0">
                  <a:solidFill>
                    <a:srgbClr val="FF0000"/>
                  </a:solidFill>
                </a:rPr>
                <a:t>xue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656997" y="3023910"/>
              <a:ext cx="448300" cy="507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i="1" dirty="0"/>
                <a:t>qi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862816" y="1537628"/>
              <a:ext cx="854290" cy="925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i="1" dirty="0" err="1">
                  <a:solidFill>
                    <a:srgbClr val="FF0000"/>
                  </a:solidFill>
                </a:rPr>
                <a:t>shen</a:t>
              </a:r>
              <a:endParaRPr lang="fr-FR" sz="2800" b="1" i="1" dirty="0">
                <a:solidFill>
                  <a:srgbClr val="FF0000"/>
                </a:solidFill>
              </a:endParaRPr>
            </a:p>
            <a:p>
              <a:pPr algn="ctr"/>
              <a:r>
                <a:rPr lang="fr-FR" sz="2800" b="1" i="1" dirty="0"/>
                <a:t>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932691" y="4512442"/>
              <a:ext cx="720516" cy="507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i="1" dirty="0" err="1"/>
                <a:t>jing</a:t>
              </a:r>
              <a:endParaRPr lang="fr-FR" sz="2800" b="1" i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009445" y="2985332"/>
              <a:ext cx="717219" cy="567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0070C0"/>
                  </a:solidFill>
                </a:rPr>
                <a:t>L.O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2680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Dynamique des substances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79512" y="1484784"/>
            <a:ext cx="7740341" cy="4986555"/>
            <a:chOff x="51205" y="836711"/>
            <a:chExt cx="7740341" cy="4986555"/>
          </a:xfrm>
        </p:grpSpPr>
        <p:grpSp>
          <p:nvGrpSpPr>
            <p:cNvPr id="5" name="Groupe 4"/>
            <p:cNvGrpSpPr>
              <a:grpSpLocks noChangeAspect="1"/>
            </p:cNvGrpSpPr>
            <p:nvPr/>
          </p:nvGrpSpPr>
          <p:grpSpPr>
            <a:xfrm>
              <a:off x="2622405" y="836711"/>
              <a:ext cx="3105833" cy="4986555"/>
              <a:chOff x="3297431" y="1165312"/>
              <a:chExt cx="3098811" cy="4975311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xmlns="" id="{66A1C3E1-AF89-4FCF-A669-68C23122EF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97431" y="2060848"/>
                <a:ext cx="3094714" cy="309473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258747" y="1165312"/>
                <a:ext cx="1089369" cy="951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800" b="1" i="1" dirty="0" err="1">
                    <a:solidFill>
                      <a:srgbClr val="FF0000"/>
                    </a:solidFill>
                  </a:rPr>
                  <a:t>Shen</a:t>
                </a:r>
                <a:endParaRPr lang="fr-FR" sz="2800" b="1" i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fr-FR" sz="2800" b="1" i="1" dirty="0">
                    <a:solidFill>
                      <a:srgbClr val="FF0000"/>
                    </a:solidFill>
                  </a:rPr>
                  <a:t>Cœur 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4467994" y="5188668"/>
                <a:ext cx="833149" cy="951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800" b="1" i="1" dirty="0">
                    <a:solidFill>
                      <a:srgbClr val="0070C0"/>
                    </a:solidFill>
                  </a:rPr>
                  <a:t>Jing</a:t>
                </a:r>
              </a:p>
              <a:p>
                <a:pPr algn="ctr"/>
                <a:r>
                  <a:rPr lang="fr-FR" sz="2800" b="1" i="1" dirty="0">
                    <a:solidFill>
                      <a:srgbClr val="0070C0"/>
                    </a:solidFill>
                  </a:rPr>
                  <a:t>Rein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ZoneTexte 14"/>
                  <p:cNvSpPr txBox="1"/>
                  <p:nvPr/>
                </p:nvSpPr>
                <p:spPr>
                  <a:xfrm>
                    <a:off x="3420117" y="3057054"/>
                    <a:ext cx="2976125" cy="11976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3200" b="1" dirty="0">
                        <a:solidFill>
                          <a:schemeClr val="tx1"/>
                        </a:solidFill>
                      </a:rPr>
                      <a:t>Rte</a:t>
                    </a:r>
                  </a:p>
                  <a:p>
                    <a:pPr algn="ctr"/>
                    <a:r>
                      <a:rPr lang="fr-FR" sz="2000" b="1" dirty="0">
                        <a:solidFill>
                          <a:schemeClr val="tx1"/>
                        </a:solidFill>
                      </a:rPr>
                      <a:t>Transporte et transforme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</m:oMath>
                    </a14:m>
                    <a:r>
                      <a:rPr lang="fr-FR" sz="2000" b="1" dirty="0">
                        <a:solidFill>
                          <a:schemeClr val="tx1"/>
                        </a:solidFill>
                      </a:rPr>
                      <a:t>transfert-transformation</a:t>
                    </a:r>
                  </a:p>
                </p:txBody>
              </p:sp>
            </mc:Choice>
            <mc:Fallback xmlns="">
              <p:sp>
                <p:nvSpPr>
                  <p:cNvPr id="15" name="ZoneTexte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117" y="3057054"/>
                    <a:ext cx="2976125" cy="119762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6633" r="-1837" b="-867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ZoneTexte 5"/>
            <p:cNvSpPr txBox="1"/>
            <p:nvPr/>
          </p:nvSpPr>
          <p:spPr>
            <a:xfrm>
              <a:off x="51205" y="292494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>
                <a:latin typeface="Calibri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307789" y="2856998"/>
              <a:ext cx="2483757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i="1" dirty="0">
                  <a:solidFill>
                    <a:srgbClr val="0070C0"/>
                  </a:solidFill>
                </a:rPr>
                <a:t>Qi</a:t>
              </a:r>
            </a:p>
            <a:p>
              <a:pPr algn="ctr"/>
              <a:r>
                <a:rPr lang="fr-FR" sz="2800" b="1" i="1" dirty="0">
                  <a:solidFill>
                    <a:srgbClr val="0070C0"/>
                  </a:solidFill>
                </a:rPr>
                <a:t>Poumon</a:t>
              </a:r>
            </a:p>
            <a:p>
              <a:pPr algn="ctr"/>
              <a:r>
                <a:rPr lang="fr-FR" b="1" dirty="0"/>
                <a:t>catabolisme</a:t>
              </a:r>
            </a:p>
            <a:p>
              <a:pPr algn="ctr"/>
              <a:r>
                <a:rPr lang="fr-FR" dirty="0"/>
                <a:t>Associé à l’O</a:t>
              </a:r>
              <a:r>
                <a:rPr lang="fr-FR" baseline="30000" dirty="0"/>
                <a:t>2</a:t>
              </a:r>
              <a:r>
                <a:rPr lang="fr-FR" dirty="0"/>
                <a:t>↑glycolyse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827585" y="3455129"/>
            <a:ext cx="2088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rgbClr val="FF0000"/>
                </a:solidFill>
              </a:rPr>
              <a:t>Xue</a:t>
            </a:r>
          </a:p>
          <a:p>
            <a:pPr algn="ctr"/>
            <a:r>
              <a:rPr lang="fr-FR" sz="2800" b="1" i="1" dirty="0">
                <a:solidFill>
                  <a:srgbClr val="FF0000"/>
                </a:solidFill>
              </a:rPr>
              <a:t>Foie</a:t>
            </a:r>
          </a:p>
          <a:p>
            <a:pPr algn="ctr"/>
            <a:r>
              <a:rPr lang="fr-FR" b="1" dirty="0"/>
              <a:t>anabolisme </a:t>
            </a:r>
          </a:p>
          <a:p>
            <a:pPr algn="ctr"/>
            <a:r>
              <a:rPr lang="fr-FR" dirty="0"/>
              <a:t>↑ glycogénogenèse</a:t>
            </a:r>
          </a:p>
          <a:p>
            <a:pPr algn="ctr"/>
            <a:r>
              <a:rPr lang="fr-FR" dirty="0"/>
              <a:t>Foie et muscles</a:t>
            </a:r>
          </a:p>
          <a:p>
            <a:pPr algn="ctr"/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321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947591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</a:rPr>
              <a:t>Relations des L.O avec la T° et le pH</a:t>
            </a:r>
          </a:p>
        </p:txBody>
      </p:sp>
    </p:spTree>
    <p:extLst>
      <p:ext uri="{BB962C8B-B14F-4D97-AF65-F5344CB8AC3E}">
        <p14:creationId xmlns:p14="http://schemas.microsoft.com/office/powerpoint/2010/main" val="24661450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III- L’eau dans l’organisme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xmlns="" id="{17DC89BD-0B33-4A55-85A4-A1A937BDB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Quantité et qualité</a:t>
            </a:r>
          </a:p>
        </p:txBody>
      </p:sp>
    </p:spTree>
    <p:extLst>
      <p:ext uri="{BB962C8B-B14F-4D97-AF65-F5344CB8AC3E}">
        <p14:creationId xmlns:p14="http://schemas.microsoft.com/office/powerpoint/2010/main" val="41281677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Relations  eau, T°, pH.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800600"/>
          </a:xfrm>
        </p:spPr>
        <p:txBody>
          <a:bodyPr anchor="ctr"/>
          <a:lstStyle/>
          <a:p>
            <a:r>
              <a:rPr lang="fr-FR" dirty="0"/>
              <a:t>T°: est définie par la </a:t>
            </a:r>
            <a:r>
              <a:rPr lang="fr-FR" b="1" dirty="0"/>
              <a:t>QUANTITÉ</a:t>
            </a:r>
            <a:r>
              <a:rPr lang="fr-FR" dirty="0"/>
              <a:t> d’eau.</a:t>
            </a:r>
          </a:p>
          <a:p>
            <a:pPr lvl="1"/>
            <a:r>
              <a:rPr lang="fr-FR" dirty="0"/>
              <a:t>Insuffisance: chaleur.</a:t>
            </a:r>
          </a:p>
          <a:p>
            <a:pPr lvl="1"/>
            <a:r>
              <a:rPr lang="fr-FR" dirty="0"/>
              <a:t>Excès: froid.</a:t>
            </a:r>
          </a:p>
          <a:p>
            <a:pPr marL="385763" indent="-342900"/>
            <a:r>
              <a:rPr lang="fr-FR" dirty="0"/>
              <a:t>pH: définit la </a:t>
            </a:r>
            <a:r>
              <a:rPr lang="fr-FR" b="1" dirty="0"/>
              <a:t>QUALITÉ</a:t>
            </a:r>
            <a:r>
              <a:rPr lang="fr-FR" dirty="0"/>
              <a:t> de l’eau.</a:t>
            </a:r>
          </a:p>
          <a:p>
            <a:pPr marL="685800" lvl="1" indent="-342900"/>
            <a:r>
              <a:rPr lang="fr-FR" dirty="0"/>
              <a:t>pH bas: eau acide.</a:t>
            </a:r>
          </a:p>
          <a:p>
            <a:pPr marL="685800" lvl="1" indent="-342900"/>
            <a:r>
              <a:rPr lang="fr-FR" dirty="0"/>
              <a:t>pH haut: eau alcaline.</a:t>
            </a:r>
          </a:p>
        </p:txBody>
      </p:sp>
    </p:spTree>
    <p:extLst>
      <p:ext uri="{BB962C8B-B14F-4D97-AF65-F5344CB8AC3E}">
        <p14:creationId xmlns:p14="http://schemas.microsoft.com/office/powerpoint/2010/main" val="33561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Troubles des liquides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dirty="0"/>
              <a:t>Excès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 anchor="b"/>
          <a:lstStyle/>
          <a:p>
            <a:pPr marL="114300" indent="0"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dirty="0"/>
              <a:t>Insuffisance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 anchor="b"/>
          <a:lstStyle/>
          <a:p>
            <a:pPr marL="114300" indent="0">
              <a:buNone/>
            </a:pP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1475656" y="2636912"/>
            <a:ext cx="936104" cy="108012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411760" y="2636912"/>
            <a:ext cx="936000" cy="1080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8798" y="3789040"/>
            <a:ext cx="107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Eau acide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771800" y="3789040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Eau alcaline</a:t>
            </a: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5089714" y="2657001"/>
            <a:ext cx="936104" cy="108012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025818" y="2657001"/>
            <a:ext cx="936000" cy="1080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88224" y="3789040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Eau alcaline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572000" y="3789040"/>
            <a:ext cx="107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Eau acide</a:t>
            </a:r>
          </a:p>
        </p:txBody>
      </p:sp>
    </p:spTree>
    <p:extLst>
      <p:ext uri="{BB962C8B-B14F-4D97-AF65-F5344CB8AC3E}">
        <p14:creationId xmlns:p14="http://schemas.microsoft.com/office/powerpoint/2010/main" val="3183911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0A0AF1EC-59AD-4703-96FF-133BCFBB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 </a:t>
            </a:r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1-caractéristiques de l’eau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968A58A8-4B61-4004-85D4-753777611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330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Propriétés de l’eau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Capacité thermique: elle absorbe ou élimine la chaleur.</a:t>
            </a:r>
          </a:p>
          <a:p>
            <a:r>
              <a:rPr lang="fr-FR" dirty="0"/>
              <a:t>Solvant universel qui permet la dissociation des molécules.</a:t>
            </a:r>
          </a:p>
          <a:p>
            <a:endParaRPr lang="fr-FR" dirty="0"/>
          </a:p>
          <a:p>
            <a:r>
              <a:rPr lang="fr-FR" b="1" dirty="0"/>
              <a:t>RÉACTIF</a:t>
            </a:r>
            <a:r>
              <a:rPr lang="fr-FR" dirty="0"/>
              <a:t>: propriété au centre du métabolisme. </a:t>
            </a:r>
          </a:p>
          <a:p>
            <a:pPr lvl="1"/>
            <a:r>
              <a:rPr lang="fr-FR" dirty="0"/>
              <a:t>catabolisme: processus </a:t>
            </a:r>
            <a:r>
              <a:rPr lang="fr-FR" dirty="0" smtClean="0"/>
              <a:t>biochimique d’hydrolyse </a:t>
            </a:r>
            <a:r>
              <a:rPr lang="fr-FR" dirty="0"/>
              <a:t>→ </a:t>
            </a:r>
            <a:r>
              <a:rPr lang="fr-FR" b="1" dirty="0"/>
              <a:t>utilise l’eau.</a:t>
            </a:r>
          </a:p>
          <a:p>
            <a:pPr marL="914400" lvl="2" indent="0">
              <a:buNone/>
            </a:pPr>
            <a:r>
              <a:rPr lang="fr-FR" dirty="0"/>
              <a:t>(Exemple: eau dans l’estomac )</a:t>
            </a:r>
          </a:p>
          <a:p>
            <a:pPr marL="685800" lvl="2" indent="0">
              <a:buNone/>
            </a:pPr>
            <a:r>
              <a:rPr lang="fr-FR" dirty="0">
                <a:latin typeface="Century Gothic"/>
              </a:rPr>
              <a:t>► </a:t>
            </a:r>
            <a:r>
              <a:rPr lang="fr-FR" dirty="0"/>
              <a:t>Le catabolisme </a:t>
            </a:r>
            <a:r>
              <a:rPr lang="fr-FR" dirty="0">
                <a:latin typeface="Calibri"/>
              </a:rPr>
              <a:t>↑</a:t>
            </a:r>
            <a:r>
              <a:rPr lang="fr-FR" dirty="0"/>
              <a:t>désordre et consomme de l’eau.</a:t>
            </a:r>
          </a:p>
          <a:p>
            <a:pPr marL="685800" lvl="2" indent="0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► </a:t>
            </a:r>
            <a:r>
              <a:rPr lang="fr-FR" b="1" dirty="0">
                <a:solidFill>
                  <a:srgbClr val="FF0000"/>
                </a:solidFill>
              </a:rPr>
              <a:t>Le catabolisme réchauffe.</a:t>
            </a:r>
          </a:p>
          <a:p>
            <a:pPr marL="662940" lvl="1" indent="-342900"/>
            <a:r>
              <a:rPr lang="fr-FR" dirty="0"/>
              <a:t>L’anabolisme: </a:t>
            </a:r>
            <a:r>
              <a:rPr lang="fr-FR" dirty="0" smtClean="0"/>
              <a:t>processus biochimique </a:t>
            </a:r>
            <a:r>
              <a:rPr lang="fr-FR" dirty="0"/>
              <a:t>de déshydratation → </a:t>
            </a:r>
            <a:r>
              <a:rPr lang="fr-FR" b="1" dirty="0"/>
              <a:t>libère de l’eau.</a:t>
            </a:r>
          </a:p>
          <a:p>
            <a:pPr marL="685800" lvl="2" indent="0">
              <a:buNone/>
            </a:pPr>
            <a:r>
              <a:rPr lang="fr-FR" dirty="0">
                <a:latin typeface="Century Gothic"/>
              </a:rPr>
              <a:t>►</a:t>
            </a:r>
            <a:r>
              <a:rPr lang="fr-FR" dirty="0"/>
              <a:t>l’anabolisme ↓ le désordre et produit de l’eau.</a:t>
            </a:r>
          </a:p>
          <a:p>
            <a:pPr marL="685800" lvl="2" indent="0">
              <a:buNone/>
            </a:pPr>
            <a:r>
              <a:rPr lang="fr-FR" b="1" dirty="0">
                <a:solidFill>
                  <a:srgbClr val="0070C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0070C0"/>
                </a:solidFill>
              </a:rPr>
              <a:t>l’anabolisme refroidit.</a:t>
            </a:r>
            <a:endParaRPr lang="fr-FR" b="1" dirty="0">
              <a:solidFill>
                <a:schemeClr val="tx2"/>
              </a:solidFill>
            </a:endParaRPr>
          </a:p>
          <a:p>
            <a:r>
              <a:rPr lang="fr-FR" dirty="0"/>
              <a:t>Amortisseur. </a:t>
            </a:r>
          </a:p>
          <a:p>
            <a:r>
              <a:rPr lang="fr-FR" dirty="0"/>
              <a:t>Couche hydratation: protection des protéines (colloïde).</a:t>
            </a:r>
          </a:p>
          <a:p>
            <a:r>
              <a:rPr lang="fr-FR" dirty="0"/>
              <a:t>Amphotère: acide et base.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0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Formes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7620000" cy="4800600"/>
              </a:xfrm>
            </p:spPr>
            <p:txBody>
              <a:bodyPr anchor="ctr">
                <a:normAutofit/>
              </a:bodyPr>
              <a:lstStyle/>
              <a:p>
                <a:r>
                  <a:rPr lang="fr-FR" dirty="0"/>
                  <a:t>Trois états: solide, liquide, gazeux.</a:t>
                </a:r>
              </a:p>
              <a:p>
                <a:pPr lvl="1"/>
                <a:r>
                  <a:rPr lang="fr-FR" dirty="0"/>
                  <a:t>dépendent de la quantité de chaleur.</a:t>
                </a:r>
              </a:p>
              <a:p>
                <a:pPr lvl="1"/>
                <a:r>
                  <a:rPr lang="fr-FR" dirty="0"/>
                  <a:t>du plus lent au plus rapide.</a:t>
                </a:r>
              </a:p>
              <a:p>
                <a:r>
                  <a:rPr lang="fr-FR" dirty="0"/>
                  <a:t>Dans l’organisme:</a:t>
                </a:r>
              </a:p>
              <a:p>
                <a:pPr lvl="1"/>
                <a:r>
                  <a:rPr lang="fr-FR" dirty="0"/>
                  <a:t>2 formes: l’eau liée (colloïde), eau libre.</a:t>
                </a:r>
              </a:p>
              <a:p>
                <a:pPr lvl="1"/>
                <a:r>
                  <a:rPr lang="fr-FR" dirty="0"/>
                  <a:t>3 états:</a:t>
                </a:r>
              </a:p>
              <a:p>
                <a:pPr lvl="2"/>
                <a:r>
                  <a:rPr lang="fr-FR" dirty="0"/>
                  <a:t>Eau libre:  </a:t>
                </a:r>
              </a:p>
              <a:p>
                <a:pPr lvl="3"/>
                <a:r>
                  <a:rPr lang="fr-FR" dirty="0"/>
                  <a:t>Vaporisée:  évacue la chaleur (gaz).</a:t>
                </a:r>
              </a:p>
              <a:p>
                <a:pPr lvl="3"/>
                <a:r>
                  <a:rPr lang="fr-FR" dirty="0"/>
                  <a:t>Liquide: circulante: </a:t>
                </a:r>
                <a:r>
                  <a:rPr lang="fr-FR" b="1" dirty="0">
                    <a:solidFill>
                      <a:srgbClr val="FF0000"/>
                    </a:solidFill>
                  </a:rPr>
                  <a:t>RÉGULE LA TEMPÉRATURE.</a:t>
                </a:r>
              </a:p>
              <a:p>
                <a:pPr lvl="2"/>
                <a:r>
                  <a:rPr lang="fr-FR" dirty="0"/>
                  <a:t>Eau liée: substance colloïdale 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≈ </m:t>
                    </m:r>
                  </m:oMath>
                </a14:m>
                <a:r>
                  <a:rPr lang="fr-FR" dirty="0"/>
                  <a:t>solide): voie de circulation du </a:t>
                </a:r>
                <a:r>
                  <a:rPr lang="fr-FR" i="1" dirty="0"/>
                  <a:t>qi</a:t>
                </a:r>
                <a:r>
                  <a:rPr lang="fr-FR" dirty="0"/>
                  <a:t>??</a:t>
                </a:r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7620000" cy="48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2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MTC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dirty="0"/>
                  <a:t>Outils de base: </a:t>
                </a:r>
              </a:p>
              <a:p>
                <a:pPr lvl="1"/>
                <a:r>
                  <a:rPr lang="fr-FR" dirty="0"/>
                  <a:t>Textes: Idéogrammes: images, sens varie selon le contexte.</a:t>
                </a:r>
              </a:p>
              <a:p>
                <a:pPr lvl="1"/>
                <a:r>
                  <a:rPr lang="fr-FR" i="1" dirty="0"/>
                  <a:t>yin yang</a:t>
                </a:r>
                <a:r>
                  <a:rPr lang="fr-FR" dirty="0"/>
                  <a:t>: Emblème, condensé de principes.</a:t>
                </a:r>
              </a:p>
              <a:p>
                <a:pPr lvl="1"/>
                <a:r>
                  <a:rPr lang="fr-FR" dirty="0"/>
                  <a:t>Plus de 800 </a:t>
                </a:r>
                <a:r>
                  <a:rPr lang="fr-FR" i="1" dirty="0"/>
                  <a:t>zheng</a:t>
                </a:r>
                <a:r>
                  <a:rPr lang="fr-FR" dirty="0"/>
                  <a:t>: Modèles théoriques.</a:t>
                </a:r>
              </a:p>
              <a:p>
                <a:pPr lvl="1"/>
                <a:r>
                  <a:rPr lang="fr-FR" dirty="0"/>
                  <a:t>Points: indications cliniques incalculables.</a:t>
                </a:r>
              </a:p>
              <a:p>
                <a:pPr marL="411480" lvl="1" indent="0">
                  <a:buNone/>
                </a:pPr>
                <a:endParaRPr lang="fr-FR" dirty="0"/>
              </a:p>
              <a:p>
                <a:pPr marL="411480" lvl="1" indent="0">
                  <a:buNone/>
                </a:pPr>
                <a:r>
                  <a:rPr lang="fr-FR" dirty="0">
                    <a:latin typeface="Century Gothic"/>
                  </a:rPr>
                  <a:t> ►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≈ </m:t>
                    </m:r>
                  </m:oMath>
                </a14:m>
                <a:r>
                  <a:rPr lang="fr-FR" dirty="0"/>
                  <a:t>théorie des sous-ensembles flous: </a:t>
                </a:r>
                <a:r>
                  <a:rPr lang="fr-FR" dirty="0">
                    <a:latin typeface="Calibri"/>
                  </a:rPr>
                  <a:t>↑</a:t>
                </a:r>
                <a:r>
                  <a:rPr lang="fr-FR" dirty="0"/>
                  <a:t> le flou pour s’approcher de la réalité.</a:t>
                </a:r>
              </a:p>
              <a:p>
                <a:pPr marL="411480" lvl="1" indent="0">
                  <a:buNone/>
                </a:pPr>
                <a:endParaRPr lang="fr-FR" dirty="0"/>
              </a:p>
              <a:p>
                <a:r>
                  <a:rPr lang="fr-FR" dirty="0"/>
                  <a:t>Utilisation: </a:t>
                </a:r>
              </a:p>
              <a:p>
                <a:pPr lvl="1"/>
                <a:r>
                  <a:rPr lang="fr-FR" dirty="0"/>
                  <a:t>pensée analogique: dépend du stock d’images. </a:t>
                </a:r>
              </a:p>
              <a:p>
                <a:pPr lvl="1"/>
                <a:r>
                  <a:rPr lang="fr-FR" dirty="0"/>
                  <a:t>ressenti: individuel (palpation pouls, méridiens).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7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Volume de l’eau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800600"/>
          </a:xfrm>
        </p:spPr>
        <p:txBody>
          <a:bodyPr anchor="ctr"/>
          <a:lstStyle/>
          <a:p>
            <a:r>
              <a:rPr lang="fr-FR" dirty="0"/>
              <a:t>60 à 80% du volume du corps: varie en fonction de l’âge:</a:t>
            </a:r>
          </a:p>
          <a:p>
            <a:pPr lvl="1"/>
            <a:r>
              <a:rPr lang="fr-FR" dirty="0"/>
              <a:t>Nourrisson: +/- 73%: anabolisme domine.</a:t>
            </a:r>
          </a:p>
          <a:p>
            <a:pPr marL="342900" lvl="1" indent="0">
              <a:buNone/>
            </a:pPr>
            <a:r>
              <a:rPr lang="fr-FR" dirty="0">
                <a:latin typeface="Century Gothic"/>
              </a:rPr>
              <a:t>		►</a:t>
            </a:r>
            <a:r>
              <a:rPr lang="fr-FR" dirty="0"/>
              <a:t>libère de l’eau.</a:t>
            </a:r>
          </a:p>
          <a:p>
            <a:pPr lvl="1"/>
            <a:r>
              <a:rPr lang="fr-FR" dirty="0"/>
              <a:t>Sujet âgé: 45%: catabolisme domine.</a:t>
            </a:r>
          </a:p>
          <a:p>
            <a:pPr marL="342900" lvl="1" indent="0">
              <a:buNone/>
            </a:pPr>
            <a:r>
              <a:rPr lang="fr-FR" dirty="0">
                <a:latin typeface="Century Gothic"/>
              </a:rPr>
              <a:t>		►</a:t>
            </a:r>
            <a:r>
              <a:rPr lang="fr-FR" dirty="0"/>
              <a:t>consomme de l’eau.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3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Répartition: 3 secteurs 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1709683" y="2672916"/>
          <a:ext cx="5940662" cy="2322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84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8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22258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/>
                        <a:t>Liquide intracellulaire</a:t>
                      </a:r>
                    </a:p>
                    <a:p>
                      <a:pPr algn="ctr"/>
                      <a:r>
                        <a:rPr lang="fr-FR" sz="1500" dirty="0"/>
                        <a:t>siège du métabolisme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100" dirty="0"/>
                    </a:p>
                    <a:p>
                      <a:pPr algn="ctr"/>
                      <a:endParaRPr lang="fr-FR" sz="2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>
            <a:off x="1709681" y="2240868"/>
            <a:ext cx="599466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328084" y="5128814"/>
            <a:ext cx="237626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709683" y="5128814"/>
            <a:ext cx="358388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977935" y="1862826"/>
            <a:ext cx="17230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60% masse corporelle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34176" y="5250334"/>
            <a:ext cx="17818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Liquide intra cellulaire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559024" y="5265204"/>
            <a:ext cx="18117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Liquide extra cellulaire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475939" y="3417459"/>
            <a:ext cx="522900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350" dirty="0"/>
              <a:t>80%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841525" y="3694458"/>
            <a:ext cx="724878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350" dirty="0"/>
              <a:t>Plasma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501625" y="31589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40%</a:t>
            </a:r>
          </a:p>
        </p:txBody>
      </p:sp>
      <p:sp>
        <p:nvSpPr>
          <p:cNvPr id="29" name="Accolade ouvrante 28"/>
          <p:cNvSpPr/>
          <p:nvPr/>
        </p:nvSpPr>
        <p:spPr>
          <a:xfrm rot="5400000">
            <a:off x="6411081" y="2785525"/>
            <a:ext cx="109283" cy="117766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0" name="ZoneTexte 29"/>
          <p:cNvSpPr txBox="1"/>
          <p:nvPr/>
        </p:nvSpPr>
        <p:spPr>
          <a:xfrm>
            <a:off x="6037688" y="3042718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20%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274201" y="2618910"/>
            <a:ext cx="146982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744026" y="2618910"/>
            <a:ext cx="903343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6720616" y="2313805"/>
            <a:ext cx="1213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Intravasculaire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81475" y="2313806"/>
            <a:ext cx="13625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Extravasculaire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44023" y="3374994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20%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37100" y="3705999"/>
            <a:ext cx="14539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Liquide interstitiel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37101" y="4131078"/>
            <a:ext cx="12756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Lymphe</a:t>
            </a:r>
          </a:p>
        </p:txBody>
      </p:sp>
    </p:spTree>
    <p:extLst>
      <p:ext uri="{BB962C8B-B14F-4D97-AF65-F5344CB8AC3E}">
        <p14:creationId xmlns:p14="http://schemas.microsoft.com/office/powerpoint/2010/main" val="15947313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1AA5D7A0-A8A9-49DC-85AB-1CD31998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2- mouvements de l’eau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6A7F9828-806E-46D9-A2D4-4068D86C8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6388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Trois paramètres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Volume: en relation avec la T°.</a:t>
            </a:r>
          </a:p>
          <a:p>
            <a:r>
              <a:rPr lang="fr-FR" dirty="0"/>
              <a:t>Pression: assure la répartition.</a:t>
            </a:r>
          </a:p>
          <a:p>
            <a:r>
              <a:rPr lang="fr-FR" dirty="0"/>
              <a:t>Vitesse: dépend de la qualité de l’eau (en relation avec le pH, la T° et la pression).</a:t>
            </a:r>
          </a:p>
          <a:p>
            <a:pPr marL="114300" indent="0">
              <a:buNone/>
            </a:pPr>
            <a:r>
              <a:rPr lang="fr-FR" dirty="0">
                <a:latin typeface="Century Gothic"/>
              </a:rPr>
              <a:t>	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260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Volume: entrées-sorties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Entrées:</a:t>
            </a:r>
          </a:p>
          <a:p>
            <a:pPr lvl="1"/>
            <a:r>
              <a:rPr lang="fr-FR" dirty="0"/>
              <a:t>Alimentation, boissons.</a:t>
            </a:r>
          </a:p>
          <a:p>
            <a:r>
              <a:rPr lang="fr-FR" dirty="0"/>
              <a:t>Sorties:</a:t>
            </a:r>
          </a:p>
          <a:p>
            <a:pPr lvl="1"/>
            <a:r>
              <a:rPr lang="fr-FR" dirty="0"/>
              <a:t>Perspiration insensible: poumon et peau (diffusion).</a:t>
            </a:r>
          </a:p>
          <a:p>
            <a:pPr lvl="1"/>
            <a:r>
              <a:rPr lang="fr-FR" dirty="0"/>
              <a:t>Transpirations (sécrétion).</a:t>
            </a:r>
          </a:p>
          <a:p>
            <a:pPr lvl="1"/>
            <a:r>
              <a:rPr lang="fr-FR" dirty="0"/>
              <a:t>Matières fécales.</a:t>
            </a:r>
          </a:p>
          <a:p>
            <a:pPr lvl="1"/>
            <a:r>
              <a:rPr lang="fr-FR" dirty="0"/>
              <a:t>Urines : 60%.</a:t>
            </a:r>
          </a:p>
          <a:p>
            <a:pPr marL="0" indent="0">
              <a:buNone/>
            </a:pPr>
            <a:r>
              <a:rPr lang="fr-FR" dirty="0">
                <a:latin typeface="Century Gothic"/>
              </a:rPr>
              <a:t>              ►</a:t>
            </a:r>
            <a:r>
              <a:rPr lang="fr-FR" dirty="0"/>
              <a:t>le volume d’eau régule la température interne et est influencé par la température externe: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   </a:t>
            </a:r>
            <a:r>
              <a:rPr lang="fr-FR" sz="2400" b="1" dirty="0">
                <a:solidFill>
                  <a:srgbClr val="FF0000"/>
                </a:solidFill>
              </a:rPr>
              <a:t>relation intérieur/extérieur: </a:t>
            </a:r>
          </a:p>
          <a:p>
            <a:pPr marL="0" indent="0" algn="ctr">
              <a:buNone/>
            </a:pPr>
            <a:r>
              <a:rPr lang="fr-FR" sz="2400" b="1" i="1" dirty="0" err="1">
                <a:solidFill>
                  <a:srgbClr val="FF0000"/>
                </a:solidFill>
              </a:rPr>
              <a:t>nei-wai</a:t>
            </a:r>
            <a:endParaRPr lang="fr-FR" sz="2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8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Pression- Répartition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90736" y="1600200"/>
                <a:ext cx="7753672" cy="4925144"/>
              </a:xfrm>
            </p:spPr>
            <p:txBody>
              <a:bodyPr anchor="ctr">
                <a:normAutofit fontScale="92500" lnSpcReduction="10000"/>
              </a:bodyPr>
              <a:lstStyle/>
              <a:p>
                <a:endParaRPr lang="fr-FR" b="1" dirty="0"/>
              </a:p>
              <a:p>
                <a:endParaRPr lang="fr-FR" b="1" dirty="0"/>
              </a:p>
              <a:p>
                <a:r>
                  <a:rPr lang="fr-FR" b="1" dirty="0"/>
                  <a:t>INTÉRIEUR-EXTÉRIEUR: </a:t>
                </a:r>
                <a:r>
                  <a:rPr lang="fr-FR" dirty="0"/>
                  <a:t>Organisme</a:t>
                </a:r>
                <a:r>
                  <a:rPr lang="fr-F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/>
                        <a:ea typeface="Cambria Math"/>
                      </a:rPr>
                      <m:t>↔</m:t>
                    </m:r>
                    <m:r>
                      <a:rPr lang="fr-FR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dirty="0"/>
                  <a:t>milieu extérieur</a:t>
                </a:r>
              </a:p>
              <a:p>
                <a:pPr lvl="1"/>
                <a:r>
                  <a:rPr lang="fr-FR" dirty="0"/>
                  <a:t>Réseau des capillaires: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dirty="0"/>
                  <a:t> de la diffusion.</a:t>
                </a:r>
              </a:p>
              <a:p>
                <a:r>
                  <a:rPr lang="fr-FR" b="1" dirty="0"/>
                  <a:t>SURFACE-PROFONDEUR: </a:t>
                </a:r>
              </a:p>
              <a:p>
                <a:pPr lvl="1"/>
                <a:r>
                  <a:rPr lang="fr-FR" dirty="0"/>
                  <a:t>plasma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fr-FR" dirty="0"/>
                  <a:t>milieu interstitiel  : </a:t>
                </a:r>
              </a:p>
              <a:p>
                <a:pPr lvl="2"/>
                <a:r>
                  <a:rPr lang="fr-FR" dirty="0"/>
                  <a:t>P. hydrostatique: vasoconstriction-vasodilatation.</a:t>
                </a:r>
              </a:p>
              <a:p>
                <a:pPr lvl="3"/>
                <a:r>
                  <a:rPr lang="fr-FR" dirty="0"/>
                  <a:t>fait sortir ou maintien l’eau dans les vaisseaux.</a:t>
                </a:r>
              </a:p>
              <a:p>
                <a:pPr lvl="2"/>
                <a:r>
                  <a:rPr lang="fr-FR" dirty="0"/>
                  <a:t>P. oncotique (protéines): </a:t>
                </a:r>
              </a:p>
              <a:p>
                <a:pPr lvl="3"/>
                <a:r>
                  <a:rPr lang="fr-FR" dirty="0"/>
                  <a:t>attire l’eau: </a:t>
                </a:r>
              </a:p>
              <a:p>
                <a:pPr marL="1051560" lvl="3" indent="0">
                  <a:buNone/>
                </a:pPr>
                <a:r>
                  <a:rPr lang="fr-FR" sz="1900" b="1" dirty="0">
                    <a:solidFill>
                      <a:srgbClr val="FF0000"/>
                    </a:solidFill>
                    <a:latin typeface="Century Gothic"/>
                  </a:rPr>
                  <a:t>►</a:t>
                </a:r>
                <a:r>
                  <a:rPr lang="fr-FR" sz="1900" b="1" dirty="0">
                    <a:solidFill>
                      <a:srgbClr val="FF0000"/>
                    </a:solidFill>
                  </a:rPr>
                  <a:t>intérêt des points du sang pour </a:t>
                </a:r>
                <a:r>
                  <a:rPr lang="fr-FR" sz="1900" b="1" dirty="0">
                    <a:solidFill>
                      <a:srgbClr val="FF0000"/>
                    </a:solidFill>
                    <a:latin typeface="Calibri"/>
                  </a:rPr>
                  <a:t>↑ les L.O</a:t>
                </a:r>
                <a:endParaRPr lang="fr-FR" sz="1900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fr-FR" dirty="0"/>
                  <a:t>milieu intracellulaire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fr-FR" dirty="0"/>
                  <a:t> milieu extracellulaire: </a:t>
                </a:r>
              </a:p>
              <a:p>
                <a:pPr lvl="2"/>
                <a:r>
                  <a:rPr lang="fr-FR" dirty="0"/>
                  <a:t>P. osmotique (ions): va du plus dilué vers le plus concentré.</a:t>
                </a:r>
              </a:p>
              <a:p>
                <a:pPr lvl="2"/>
                <a:r>
                  <a:rPr lang="fr-FR" b="1" dirty="0" err="1"/>
                  <a:t>Osmolalité</a:t>
                </a:r>
                <a:r>
                  <a:rPr lang="fr-FR" b="1" dirty="0"/>
                  <a:t> efficace = Na</a:t>
                </a:r>
                <a:r>
                  <a:rPr lang="fr-FR" b="1" baseline="30000" dirty="0"/>
                  <a:t>+</a:t>
                </a:r>
                <a:r>
                  <a:rPr lang="fr-FR" b="1" dirty="0"/>
                  <a:t> x 2 + glucose (+/- urée).</a:t>
                </a:r>
              </a:p>
              <a:p>
                <a:pPr lvl="3"/>
                <a:r>
                  <a:rPr lang="fr-FR" dirty="0"/>
                  <a:t>Augmentation: déclenche soif, hormone antidiurétique (ADH).</a:t>
                </a:r>
              </a:p>
              <a:p>
                <a:pPr lvl="3"/>
                <a:r>
                  <a:rPr lang="fr-FR" dirty="0"/>
                  <a:t>Diminution: bloque soif et ADH.</a:t>
                </a:r>
              </a:p>
              <a:p>
                <a:pPr lvl="2"/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736" y="1600200"/>
                <a:ext cx="7753672" cy="49251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5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548" y="274638"/>
            <a:ext cx="8136904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Régulation volume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Deux couples:</a:t>
            </a:r>
          </a:p>
          <a:p>
            <a:pPr lvl="1"/>
            <a:r>
              <a:rPr lang="fr-FR" dirty="0"/>
              <a:t>Poumon-rein: augmente le volume de l’eau circulante.</a:t>
            </a:r>
          </a:p>
          <a:p>
            <a:pPr lvl="1"/>
            <a:r>
              <a:rPr lang="fr-FR" dirty="0"/>
              <a:t>Cœur-rein: diminue le volume de l’eau circulante.</a:t>
            </a:r>
          </a:p>
        </p:txBody>
      </p:sp>
    </p:spTree>
    <p:extLst>
      <p:ext uri="{BB962C8B-B14F-4D97-AF65-F5344CB8AC3E}">
        <p14:creationId xmlns:p14="http://schemas.microsoft.com/office/powerpoint/2010/main" val="930332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01" y="332656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POUMON-REIN: </a:t>
            </a:r>
            <a:r>
              <a:rPr lang="fr-FR" sz="4400" b="1" dirty="0">
                <a:latin typeface="Calibri"/>
              </a:rPr>
              <a:t>↑ volume</a:t>
            </a:r>
            <a:endParaRPr lang="fr-FR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5069160"/>
          </a:xfrm>
        </p:spPr>
        <p:txBody>
          <a:bodyPr anchor="ctr">
            <a:normAutofit/>
          </a:bodyPr>
          <a:lstStyle/>
          <a:p>
            <a:r>
              <a:rPr lang="fr-FR" b="1" dirty="0"/>
              <a:t>Système rénine-angiotensine-aldostérone: </a:t>
            </a:r>
          </a:p>
          <a:p>
            <a:pPr lvl="1"/>
            <a:r>
              <a:rPr lang="fr-FR" dirty="0"/>
              <a:t>Reins: </a:t>
            </a:r>
          </a:p>
          <a:p>
            <a:pPr lvl="2"/>
            <a:r>
              <a:rPr lang="fr-FR" dirty="0"/>
              <a:t>sécrètent la rénine qui déclenche le clivage de l’</a:t>
            </a:r>
            <a:r>
              <a:rPr lang="fr-FR" dirty="0" err="1"/>
              <a:t>angiotensinogène</a:t>
            </a:r>
            <a:r>
              <a:rPr lang="fr-FR" dirty="0"/>
              <a:t>,  d’origine hépatique, en angiotensine 1. </a:t>
            </a:r>
          </a:p>
          <a:p>
            <a:pPr lvl="1"/>
            <a:r>
              <a:rPr lang="fr-FR" dirty="0"/>
              <a:t>Poumons :</a:t>
            </a:r>
          </a:p>
          <a:p>
            <a:pPr lvl="2"/>
            <a:r>
              <a:rPr lang="fr-FR" dirty="0"/>
              <a:t> Enzyme de conversion (sensible à la baisse de la Pa): angiotensine 1 en angiotensine 2.</a:t>
            </a:r>
          </a:p>
          <a:p>
            <a:pPr lvl="1"/>
            <a:r>
              <a:rPr lang="fr-FR" dirty="0"/>
              <a:t>Angiotensine 2:</a:t>
            </a:r>
          </a:p>
          <a:p>
            <a:pPr lvl="3"/>
            <a:r>
              <a:rPr lang="fr-FR" dirty="0"/>
              <a:t>Déclenche la soif.</a:t>
            </a:r>
          </a:p>
          <a:p>
            <a:pPr lvl="3"/>
            <a:r>
              <a:rPr lang="fr-FR" dirty="0"/>
              <a:t>Sécrétion d’aldostérone → réabsorption d’eau et du sodium.</a:t>
            </a:r>
          </a:p>
          <a:p>
            <a:pPr lvl="3"/>
            <a:r>
              <a:rPr lang="fr-FR" dirty="0"/>
              <a:t>Stimule la sécrétion d’ADH : ↑la réabsorption d’eau.</a:t>
            </a:r>
          </a:p>
          <a:p>
            <a:pPr marL="388620" lvl="1" indent="0" algn="ctr">
              <a:buNone/>
            </a:pPr>
            <a:r>
              <a:rPr lang="fr-FR" b="1" dirty="0"/>
              <a:t>►augmente le volume plasmatique et la pression artérielle.</a:t>
            </a:r>
          </a:p>
        </p:txBody>
      </p:sp>
    </p:spTree>
    <p:extLst>
      <p:ext uri="{BB962C8B-B14F-4D97-AF65-F5344CB8AC3E}">
        <p14:creationId xmlns:p14="http://schemas.microsoft.com/office/powerpoint/2010/main" val="12987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REIN-CŒUR : </a:t>
            </a:r>
            <a:r>
              <a:rPr lang="fr-FR" b="1" dirty="0"/>
              <a:t>↓ volume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800600"/>
          </a:xfrm>
        </p:spPr>
        <p:txBody>
          <a:bodyPr anchor="ctr"/>
          <a:lstStyle/>
          <a:p>
            <a:r>
              <a:rPr lang="fr-FR" dirty="0"/>
              <a:t> </a:t>
            </a:r>
            <a:r>
              <a:rPr lang="fr-FR" b="1" dirty="0"/>
              <a:t>FAN: facteur atrial natriurétique</a:t>
            </a:r>
          </a:p>
          <a:p>
            <a:pPr lvl="1"/>
            <a:r>
              <a:rPr lang="fr-FR" dirty="0"/>
              <a:t>Sensible à l’augmentation de la Pa: augmente l’excrétion du sodium et de l’eau au niveau des reins. </a:t>
            </a:r>
          </a:p>
          <a:p>
            <a:pPr marL="114300" indent="0" algn="ctr">
              <a:buNone/>
            </a:pPr>
            <a:r>
              <a:rPr lang="fr-FR" b="1" dirty="0">
                <a:latin typeface="Century Gothic"/>
              </a:rPr>
              <a:t>►</a:t>
            </a:r>
            <a:r>
              <a:rPr lang="fr-FR" b="1" dirty="0"/>
              <a:t> ↓  le volume plasmatique et la Pa.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6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85900" y="549275"/>
            <a:ext cx="6172200" cy="85725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Résumé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" name="Triangle isocèle 3"/>
          <p:cNvSpPr>
            <a:spLocks noChangeAspect="1"/>
          </p:cNvSpPr>
          <p:nvPr/>
        </p:nvSpPr>
        <p:spPr>
          <a:xfrm rot="10800000">
            <a:off x="3105183" y="2672917"/>
            <a:ext cx="2484000" cy="2007743"/>
          </a:xfrm>
          <a:prstGeom prst="triangle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Cœur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62110" y="2399131"/>
            <a:ext cx="1789721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/>
              <a:t>Poumon: E. conversion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89185" y="2395917"/>
            <a:ext cx="944361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/>
              <a:t>Cœur: FAN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20118" y="4718175"/>
            <a:ext cx="1101071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350" dirty="0"/>
              <a:t>Reins: rénine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rot="10740000">
            <a:off x="2559611" y="2834934"/>
            <a:ext cx="1202300" cy="205222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4950043" y="2834935"/>
            <a:ext cx="1296144" cy="20555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76820" y="3757706"/>
            <a:ext cx="18117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Rétention </a:t>
            </a:r>
          </a:p>
          <a:p>
            <a:r>
              <a:rPr lang="fr-FR" sz="1350" dirty="0">
                <a:latin typeface="Calibri"/>
              </a:rPr>
              <a:t>↑ volume plasmatique</a:t>
            </a:r>
            <a:endParaRPr lang="fr-FR" sz="1350" dirty="0"/>
          </a:p>
        </p:txBody>
      </p:sp>
      <p:sp>
        <p:nvSpPr>
          <p:cNvPr id="15" name="ZoneTexte 14"/>
          <p:cNvSpPr txBox="1"/>
          <p:nvPr/>
        </p:nvSpPr>
        <p:spPr>
          <a:xfrm>
            <a:off x="5814137" y="3676790"/>
            <a:ext cx="18117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Élimination</a:t>
            </a:r>
          </a:p>
          <a:p>
            <a:r>
              <a:rPr lang="fr-FR" sz="1350" dirty="0">
                <a:latin typeface="Calibri"/>
              </a:rPr>
              <a:t>↓ volume plasmatique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72948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Stock d’images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fr-FR" dirty="0"/>
              </a:p>
              <a:p>
                <a:r>
                  <a:rPr lang="fr-FR" dirty="0"/>
                  <a:t>Moteur de la pensée analogique</a:t>
                </a:r>
              </a:p>
              <a:p>
                <a:pPr marL="0" indent="0">
                  <a:buNone/>
                </a:pPr>
                <a:r>
                  <a:rPr lang="fr-FR" dirty="0">
                    <a:latin typeface="Century Gothic"/>
                  </a:rPr>
                  <a:t>►</a:t>
                </a:r>
                <a:r>
                  <a:rPr lang="fr-FR" dirty="0"/>
                  <a:t> nécessité d’images </a:t>
                </a:r>
                <a:r>
                  <a:rPr lang="fr-FR" b="1" dirty="0"/>
                  <a:t>JUSTES.</a:t>
                </a:r>
              </a:p>
              <a:p>
                <a:r>
                  <a:rPr lang="fr-FR" dirty="0"/>
                  <a:t>Exemple: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fr-FR" dirty="0"/>
                  <a:t> d’énergie entre pétrole et TNT ?</a:t>
                </a: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134414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59" y="4070945"/>
            <a:ext cx="1662311" cy="166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8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Vitesse (débit): pH, T°, Pression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b="1" dirty="0"/>
              <a:t>Cœur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Chaleur: tachycardie.</a:t>
            </a:r>
          </a:p>
          <a:p>
            <a:pPr lvl="1"/>
            <a:r>
              <a:rPr lang="fr-FR" dirty="0"/>
              <a:t>Froid: bradycardie.</a:t>
            </a:r>
          </a:p>
          <a:p>
            <a:r>
              <a:rPr lang="fr-FR" b="1" dirty="0"/>
              <a:t>Rein</a:t>
            </a:r>
            <a:r>
              <a:rPr lang="fr-FR" dirty="0"/>
              <a:t>: appareil juxtaglomérulaire:</a:t>
            </a:r>
          </a:p>
          <a:p>
            <a:pPr lvl="1"/>
            <a:r>
              <a:rPr lang="fr-FR" dirty="0"/>
              <a:t>Débit de filtration dépend de P.A, P. oncotique, P. osmotique.</a:t>
            </a:r>
          </a:p>
          <a:p>
            <a:r>
              <a:rPr lang="fr-FR" b="1" dirty="0"/>
              <a:t>Intestin grêle:</a:t>
            </a:r>
          </a:p>
          <a:p>
            <a:pPr marL="685800" lvl="1" indent="-342900"/>
            <a:r>
              <a:rPr lang="fr-FR" dirty="0"/>
              <a:t>Cycle entérosystémique de l’IG: lié au pH du duodénum.</a:t>
            </a:r>
          </a:p>
          <a:p>
            <a:pPr marL="385763" indent="-342900"/>
            <a:r>
              <a:rPr lang="fr-FR" b="1" dirty="0"/>
              <a:t>Plexus choroïdes cérébraux</a:t>
            </a:r>
            <a:r>
              <a:rPr lang="fr-FR" dirty="0"/>
              <a:t>:</a:t>
            </a:r>
          </a:p>
          <a:p>
            <a:pPr marL="685800" lvl="1" indent="-342900"/>
            <a:r>
              <a:rPr lang="fr-FR" dirty="0"/>
              <a:t>LCR est renouvelé 3 fois par jour.</a:t>
            </a:r>
          </a:p>
          <a:p>
            <a:pPr marL="685800" lvl="1" indent="-342900"/>
            <a:r>
              <a:rPr lang="fr-FR" dirty="0"/>
              <a:t>Régulation mal comprise.</a:t>
            </a:r>
          </a:p>
          <a:p>
            <a:pPr marL="642938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6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rgbClr val="FF0000"/>
                </a:solidFill>
              </a:rPr>
              <a:t>IV- le pH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Définit la qualité de l’eau</a:t>
            </a:r>
          </a:p>
        </p:txBody>
      </p:sp>
    </p:spTree>
    <p:extLst>
      <p:ext uri="{BB962C8B-B14F-4D97-AF65-F5344CB8AC3E}">
        <p14:creationId xmlns:p14="http://schemas.microsoft.com/office/powerpoint/2010/main" val="32130870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Potentiel hydrogène: </a:t>
            </a:r>
          </a:p>
          <a:p>
            <a:pPr lvl="1"/>
            <a:r>
              <a:rPr lang="fr-FR" dirty="0"/>
              <a:t>Mesure la concentration de l’ion hydrogène.</a:t>
            </a:r>
          </a:p>
          <a:p>
            <a:pPr lvl="1"/>
            <a:r>
              <a:rPr lang="fr-FR" b="1" dirty="0"/>
              <a:t>reflète le pouvoir de dissociation de l’eau.</a:t>
            </a:r>
          </a:p>
          <a:p>
            <a:r>
              <a:rPr lang="fr-FR" dirty="0"/>
              <a:t>Mesure l’acidité ou l’alcalinité d’une solution.</a:t>
            </a:r>
          </a:p>
          <a:p>
            <a:r>
              <a:rPr lang="fr-FR" dirty="0"/>
              <a:t>Dépend du milieu, de la </a:t>
            </a:r>
            <a:r>
              <a:rPr lang="fr-FR" b="1" dirty="0"/>
              <a:t>température</a:t>
            </a:r>
            <a:r>
              <a:rPr lang="fr-FR" dirty="0"/>
              <a:t> et de la pression.</a:t>
            </a:r>
          </a:p>
          <a:p>
            <a:pPr lvl="1"/>
            <a:r>
              <a:rPr lang="fr-FR" dirty="0"/>
              <a:t>dans un milieu aqueux à 25 °C :</a:t>
            </a:r>
          </a:p>
          <a:p>
            <a:pPr lvl="2"/>
            <a:r>
              <a:rPr lang="fr-FR" dirty="0"/>
              <a:t>pH = 7 : neutre. </a:t>
            </a:r>
          </a:p>
          <a:p>
            <a:pPr lvl="2"/>
            <a:r>
              <a:rPr lang="fr-FR" dirty="0"/>
              <a:t>pH &lt; 7: acide. </a:t>
            </a:r>
          </a:p>
          <a:p>
            <a:pPr lvl="2"/>
            <a:r>
              <a:rPr lang="fr-FR" dirty="0"/>
              <a:t>pH &gt; 7: basique.</a:t>
            </a:r>
          </a:p>
          <a:p>
            <a:pPr lvl="1"/>
            <a:r>
              <a:rPr lang="fr-FR" dirty="0"/>
              <a:t>T°</a:t>
            </a:r>
            <a:r>
              <a:rPr lang="fr-FR" dirty="0">
                <a:latin typeface="Calibri"/>
              </a:rPr>
              <a:t>↑ → pH ↓: chaleur→ acidité.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T° ↓ → pH ↑: froid → alcalinité.</a:t>
            </a:r>
          </a:p>
          <a:p>
            <a:pPr marL="411480" lvl="1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Century Gothic"/>
              </a:rPr>
              <a:t>		►</a:t>
            </a:r>
            <a:r>
              <a:rPr lang="fr-FR" sz="2800" b="1" dirty="0">
                <a:solidFill>
                  <a:srgbClr val="FF0000"/>
                </a:solidFill>
              </a:rPr>
              <a:t> lien entre le pH et la T°.</a:t>
            </a:r>
          </a:p>
        </p:txBody>
      </p:sp>
    </p:spTree>
    <p:extLst>
      <p:ext uri="{BB962C8B-B14F-4D97-AF65-F5344CB8AC3E}">
        <p14:creationId xmlns:p14="http://schemas.microsoft.com/office/powerpoint/2010/main" val="17117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Acide-base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dirty="0"/>
                  <a:t>Acide: donneur de protons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dirty="0"/>
                  <a:t>).</a:t>
                </a:r>
              </a:p>
              <a:p>
                <a:pPr lvl="1"/>
                <a:r>
                  <a:rPr lang="fr-FR" dirty="0"/>
                  <a:t>Acide fort : se dissocie totalement et libère les protons: </a:t>
                </a:r>
                <a:r>
                  <a:rPr lang="fr-FR" dirty="0">
                    <a:latin typeface="Calibri"/>
                  </a:rPr>
                  <a:t>↓ PH.</a:t>
                </a:r>
              </a:p>
              <a:p>
                <a:pPr lvl="1"/>
                <a:r>
                  <a:rPr lang="fr-FR" dirty="0"/>
                  <a:t>Acide faible: se dissocient partiellement.</a:t>
                </a:r>
              </a:p>
              <a:p>
                <a:r>
                  <a:rPr lang="fr-FR" dirty="0"/>
                  <a:t>Base: accepteur de proton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dirty="0"/>
                  <a:t>).</a:t>
                </a:r>
              </a:p>
              <a:p>
                <a:pPr lvl="1"/>
                <a:r>
                  <a:rPr lang="fr-FR" dirty="0"/>
                  <a:t>Base forte: se dissocie totalement et capte les protons: ↑PH.</a:t>
                </a:r>
              </a:p>
              <a:p>
                <a:pPr lvl="1"/>
                <a:r>
                  <a:rPr lang="fr-FR" dirty="0"/>
                  <a:t>Base faible: se dissocie partiellement.</a:t>
                </a:r>
              </a:p>
              <a:p>
                <a:r>
                  <a:rPr lang="fr-FR" b="1" dirty="0"/>
                  <a:t>L’eau est amphotère: à la fois acide et base.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8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Équilibre acido-basique </a:t>
            </a:r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(sang)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dirty="0"/>
                  <a:t>pH: varie de 7,35/ 7,45.</a:t>
                </a:r>
              </a:p>
              <a:p>
                <a:r>
                  <a:rPr lang="fr-FR" dirty="0"/>
                  <a:t>Régulation: 2 vitesses.</a:t>
                </a:r>
              </a:p>
              <a:p>
                <a:pPr lvl="1"/>
                <a:r>
                  <a:rPr lang="fr-FR" dirty="0"/>
                  <a:t>Rapide:</a:t>
                </a:r>
              </a:p>
              <a:p>
                <a:pPr lvl="2"/>
                <a:r>
                  <a:rPr lang="fr-FR" b="1" dirty="0">
                    <a:solidFill>
                      <a:srgbClr val="FF0000"/>
                    </a:solidFill>
                  </a:rPr>
                  <a:t>Substances tampons</a:t>
                </a:r>
                <a:r>
                  <a:rPr lang="fr-FR" dirty="0"/>
                  <a:t>:  1°réponse.</a:t>
                </a:r>
              </a:p>
              <a:p>
                <a:pPr lvl="3"/>
                <a:r>
                  <a:rPr lang="fr-FR" dirty="0"/>
                  <a:t>acide carbonique/ bicarbonates.</a:t>
                </a:r>
              </a:p>
              <a:p>
                <a:pPr lvl="3"/>
                <a:r>
                  <a:rPr lang="fr-FR" dirty="0"/>
                  <a:t>Phosphate </a:t>
                </a:r>
                <a:r>
                  <a:rPr lang="fr-FR" dirty="0" err="1"/>
                  <a:t>disodique</a:t>
                </a:r>
                <a:r>
                  <a:rPr lang="fr-FR" dirty="0"/>
                  <a:t>/</a:t>
                </a:r>
                <a:r>
                  <a:rPr lang="fr-FR" dirty="0" err="1"/>
                  <a:t>monosodique</a:t>
                </a:r>
                <a:r>
                  <a:rPr lang="fr-FR" dirty="0"/>
                  <a:t>.</a:t>
                </a:r>
              </a:p>
              <a:p>
                <a:pPr lvl="3"/>
                <a:r>
                  <a:rPr lang="fr-FR" dirty="0" err="1"/>
                  <a:t>Protéinates</a:t>
                </a:r>
                <a:r>
                  <a:rPr lang="fr-FR" dirty="0"/>
                  <a:t>/protéines. </a:t>
                </a:r>
              </a:p>
              <a:p>
                <a:pPr lvl="3"/>
                <a:r>
                  <a:rPr lang="fr-FR" dirty="0"/>
                  <a:t>Globule rouge: hémoglobine oxygénée et non oxygénée.</a:t>
                </a:r>
              </a:p>
              <a:p>
                <a:pPr lvl="2"/>
                <a:r>
                  <a:rPr lang="fr-FR" b="1" dirty="0">
                    <a:solidFill>
                      <a:srgbClr val="FF0000"/>
                    </a:solidFill>
                  </a:rPr>
                  <a:t>Poumons</a:t>
                </a:r>
                <a:r>
                  <a:rPr lang="fr-FR" dirty="0"/>
                  <a:t>: 2° réponse. </a:t>
                </a:r>
              </a:p>
              <a:p>
                <a:pPr lvl="3"/>
                <a:r>
                  <a:rPr lang="fr-FR" dirty="0" smtClean="0"/>
                  <a:t>pH acide: </a:t>
                </a:r>
                <a:r>
                  <a:rPr lang="fr-FR" dirty="0"/>
                  <a:t>↑la ventilation (ample et rapide)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dirty="0">
                    <a:ea typeface="Cambria Math"/>
                  </a:rPr>
                  <a:t> à la chaleur.</a:t>
                </a:r>
              </a:p>
              <a:p>
                <a:pPr lvl="3"/>
                <a:r>
                  <a:rPr lang="fr-FR" dirty="0" smtClean="0"/>
                  <a:t>pH alcalin</a:t>
                </a:r>
                <a:r>
                  <a:rPr lang="fr-FR" dirty="0" smtClean="0"/>
                  <a:t>:</a:t>
                </a:r>
                <a:r>
                  <a:rPr lang="fr-FR" dirty="0"/>
                  <a:t>↓la ventilation</a:t>
                </a:r>
                <a:r>
                  <a:rPr lang="fr-FR" dirty="0">
                    <a:ea typeface="Cambria Math"/>
                  </a:rPr>
                  <a:t> (superficielle)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dirty="0"/>
                  <a:t> au froid.</a:t>
                </a:r>
              </a:p>
              <a:p>
                <a:pPr lvl="1"/>
                <a:r>
                  <a:rPr lang="fr-FR" dirty="0"/>
                  <a:t>Lente: </a:t>
                </a:r>
                <a:r>
                  <a:rPr lang="fr-FR" b="1" dirty="0">
                    <a:solidFill>
                      <a:srgbClr val="FF0000"/>
                    </a:solidFill>
                  </a:rPr>
                  <a:t>reins</a:t>
                </a:r>
                <a:r>
                  <a:rPr lang="fr-FR" dirty="0"/>
                  <a:t>: plus durable.</a:t>
                </a:r>
              </a:p>
            </p:txBody>
          </p:sp>
        </mc:Choice>
        <mc:Fallback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0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Déséquilibres acido-basiques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fr-FR" dirty="0" smtClean="0"/>
              <a:t>Milieu a</a:t>
            </a:r>
            <a:r>
              <a:rPr lang="fr-FR" dirty="0" smtClean="0"/>
              <a:t>cide </a:t>
            </a:r>
            <a:r>
              <a:rPr lang="fr-FR" dirty="0"/>
              <a:t>: pH est inférieur à 7,35.</a:t>
            </a:r>
          </a:p>
          <a:p>
            <a:r>
              <a:rPr lang="fr-FR" dirty="0" smtClean="0"/>
              <a:t>Milieu a</a:t>
            </a:r>
            <a:r>
              <a:rPr lang="fr-FR" dirty="0" smtClean="0"/>
              <a:t>lcalin </a:t>
            </a:r>
            <a:r>
              <a:rPr lang="fr-FR" dirty="0"/>
              <a:t>: pH est supérieur à 7,45. </a:t>
            </a:r>
          </a:p>
          <a:p>
            <a:r>
              <a:rPr lang="fr-FR" dirty="0"/>
              <a:t>Origine des troubles : </a:t>
            </a:r>
          </a:p>
          <a:p>
            <a:pPr lvl="1"/>
            <a:r>
              <a:rPr lang="fr-FR" dirty="0"/>
              <a:t>Métabolique : augmentation ou diminution de la concentration en HCO3 - . </a:t>
            </a:r>
          </a:p>
          <a:p>
            <a:pPr lvl="2"/>
            <a:r>
              <a:rPr lang="fr-FR" dirty="0"/>
              <a:t>Acidose: </a:t>
            </a:r>
          </a:p>
          <a:p>
            <a:pPr lvl="3"/>
            <a:r>
              <a:rPr lang="fr-FR" dirty="0"/>
              <a:t>Acidocétose des complications du diabète sucré.  </a:t>
            </a:r>
          </a:p>
          <a:p>
            <a:pPr lvl="3"/>
            <a:r>
              <a:rPr lang="fr-FR" dirty="0"/>
              <a:t>Acidose lactique due à une anaérobiose tissulaire.  </a:t>
            </a:r>
          </a:p>
          <a:p>
            <a:pPr lvl="3"/>
            <a:r>
              <a:rPr lang="fr-FR" dirty="0"/>
              <a:t>Acidose « rénale » au cours d’une mauvaise élimination des protons H+ par le rein.  </a:t>
            </a:r>
          </a:p>
          <a:p>
            <a:pPr lvl="2"/>
            <a:r>
              <a:rPr lang="fr-FR" dirty="0"/>
              <a:t>Alcalose au cours de vomissements répétés (perte d’acides).</a:t>
            </a:r>
          </a:p>
          <a:p>
            <a:pPr lvl="1"/>
            <a:r>
              <a:rPr lang="fr-FR" dirty="0"/>
              <a:t>Respiratoire : modification de la pCO2. </a:t>
            </a:r>
          </a:p>
          <a:p>
            <a:pPr lvl="2"/>
            <a:r>
              <a:rPr lang="fr-FR" dirty="0"/>
              <a:t>Acidose respiratoire liée à une hypoventilation.</a:t>
            </a:r>
          </a:p>
          <a:p>
            <a:pPr lvl="2"/>
            <a:r>
              <a:rPr lang="fr-FR" dirty="0"/>
              <a:t>Alcalose respiratoire liée à une hyperventilation.</a:t>
            </a:r>
          </a:p>
          <a:p>
            <a:pPr marL="11430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Century Gothic"/>
              </a:rPr>
              <a:t>► </a:t>
            </a:r>
            <a:r>
              <a:rPr lang="fr-FR" b="1" dirty="0">
                <a:solidFill>
                  <a:srgbClr val="FF0000"/>
                </a:solidFill>
              </a:rPr>
              <a:t>signes cliniques : ASSOCIATION racine et branche.</a:t>
            </a:r>
          </a:p>
        </p:txBody>
      </p:sp>
    </p:spTree>
    <p:extLst>
      <p:ext uri="{BB962C8B-B14F-4D97-AF65-F5344CB8AC3E}">
        <p14:creationId xmlns:p14="http://schemas.microsoft.com/office/powerpoint/2010/main" val="10346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Acide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 anchor="ctr">
            <a:normAutofit fontScale="32500" lnSpcReduction="20000"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Résistance à l'insuline, Inhibition de la glycolyse anaérobie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Réduction de la synthèse d'ATP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Déminéralisation osseuse : </a:t>
            </a:r>
            <a:r>
              <a:rPr lang="fr-FR" sz="3300" dirty="0">
                <a:latin typeface="Calibri"/>
              </a:rPr>
              <a:t>↑ Ca ionisé</a:t>
            </a:r>
            <a:endParaRPr lang="fr-FR" sz="3300" dirty="0"/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vasodilatation artériolaire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Diminution de la PA systémique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Veinoconstriction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Centralisation du volume sanguin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Hyperventilation compensatoire 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 Diminution du débit cardiaque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Diminution du débit sanguin hépatorénal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Atténuation de la réponse aux catécholamines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3300" dirty="0"/>
              <a:t>Stupeur et coma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Alcalin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6000" dirty="0"/>
              <a:t>Stimulation de la glycolyse anaérobie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6000" dirty="0"/>
              <a:t>Formation d'acides organiques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6000" dirty="0"/>
              <a:t>Diminution du Ca ionisé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6000" dirty="0"/>
              <a:t>Vasoconstriction artériolaire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6000" dirty="0"/>
              <a:t>Réduction du débit sanguin coronaire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6000" dirty="0"/>
              <a:t>Hypoventilation compensatoire avec hypercapnie et hypoxémie</a:t>
            </a:r>
            <a:r>
              <a:rPr lang="fr-FR" sz="6000" dirty="0">
                <a:cs typeface="Times New Roman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fr-FR" sz="6000" dirty="0"/>
              <a:t>Tétanie, convulsions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fr-FR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fr-FR" sz="1500" dirty="0">
              <a:ea typeface="Calibri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018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Résumé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7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r>
                  <a:rPr lang="fr-FR" dirty="0"/>
                  <a:t>pH acide = chaleur.</a:t>
                </a:r>
              </a:p>
              <a:p>
                <a:r>
                  <a:rPr lang="fr-FR" dirty="0"/>
                  <a:t>pH basique = froid.</a:t>
                </a:r>
              </a:p>
              <a:p>
                <a:r>
                  <a:rPr lang="fr-FR" dirty="0"/>
                  <a:t>pH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fr-FR" dirty="0"/>
                  <a:t> 6,8: diminution de l’activité du SNC: coma et mort.</a:t>
                </a:r>
              </a:p>
              <a:p>
                <a:r>
                  <a:rPr lang="fr-FR" dirty="0"/>
                  <a:t>pH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fr-FR" dirty="0"/>
                  <a:t> 7,8: surexcitation du SNC: tétanie, nervosité, convulsions, mort par arrêt respiratoire.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8" name="Espace réservé du conten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4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7013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2DAD72-1C61-4431-892E-D00714435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rgbClr val="FF0000"/>
                </a:solidFill>
              </a:rPr>
              <a:t>V- régulation générale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752EA82-6267-4886-98DD-21C0386B6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Métabolisme: eau-T°-pH</a:t>
            </a:r>
          </a:p>
        </p:txBody>
      </p:sp>
    </p:spTree>
    <p:extLst>
      <p:ext uri="{BB962C8B-B14F-4D97-AF65-F5344CB8AC3E}">
        <p14:creationId xmlns:p14="http://schemas.microsoft.com/office/powerpoint/2010/main" val="7202321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Métabolisme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Eau  T° pH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7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028"/>
            <a:ext cx="7620000" cy="800219"/>
          </a:xfr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M.O/MTC</a:t>
            </a:r>
            <a:endParaRPr lang="fr-FR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525963"/>
          </a:xfrm>
        </p:spPr>
        <p:txBody>
          <a:bodyPr anchor="ctr">
            <a:normAutofit lnSpcReduction="10000"/>
          </a:bodyPr>
          <a:lstStyle/>
          <a:p>
            <a:r>
              <a:rPr lang="fr-FR" dirty="0"/>
              <a:t>M.O:  </a:t>
            </a:r>
          </a:p>
          <a:p>
            <a:pPr lvl="1"/>
            <a:r>
              <a:rPr lang="fr-FR" dirty="0"/>
              <a:t>Avantage: utilise les sciences fondamentales qui enracinent dans des principes fondamentaux vérifiés: améliore le flou. </a:t>
            </a:r>
          </a:p>
          <a:p>
            <a:pPr lvl="1"/>
            <a:r>
              <a:rPr lang="fr-FR" dirty="0"/>
              <a:t>Inconvénients:</a:t>
            </a:r>
          </a:p>
          <a:p>
            <a:pPr lvl="2"/>
            <a:r>
              <a:rPr lang="fr-FR" dirty="0"/>
              <a:t>Résultats sont imprécis: probabilité.</a:t>
            </a:r>
          </a:p>
          <a:p>
            <a:pPr lvl="2"/>
            <a:r>
              <a:rPr lang="fr-FR" dirty="0"/>
              <a:t>décortique, sépare </a:t>
            </a:r>
            <a:r>
              <a:rPr lang="fr-FR" dirty="0">
                <a:latin typeface="Calibri"/>
              </a:rPr>
              <a:t>→ </a:t>
            </a:r>
            <a:r>
              <a:rPr lang="fr-FR" dirty="0"/>
              <a:t>perte de l’information.</a:t>
            </a:r>
          </a:p>
          <a:p>
            <a:pPr lvl="2"/>
            <a:r>
              <a:rPr lang="fr-FR" dirty="0"/>
              <a:t>Applique  à la biologie des principes de physique.</a:t>
            </a:r>
          </a:p>
          <a:p>
            <a:r>
              <a:rPr lang="fr-FR" dirty="0"/>
              <a:t>MTC:  </a:t>
            </a:r>
          </a:p>
          <a:p>
            <a:pPr lvl="1"/>
            <a:r>
              <a:rPr lang="fr-FR" dirty="0"/>
              <a:t>Avantages: relie, rassemble et ne perd rien: </a:t>
            </a:r>
          </a:p>
          <a:p>
            <a:pPr lvl="2"/>
            <a:r>
              <a:rPr lang="fr-FR" dirty="0"/>
              <a:t>Augmente le flou mais le résultat est précis.</a:t>
            </a:r>
          </a:p>
          <a:p>
            <a:pPr lvl="1"/>
            <a:r>
              <a:rPr lang="fr-FR" dirty="0">
                <a:latin typeface="Calibri"/>
              </a:rPr>
              <a:t>Inconvénients:</a:t>
            </a:r>
          </a:p>
          <a:p>
            <a:pPr lvl="2"/>
            <a:r>
              <a:rPr lang="fr-FR" dirty="0">
                <a:latin typeface="Calibri"/>
              </a:rPr>
              <a:t> </a:t>
            </a:r>
            <a:r>
              <a:rPr lang="fr-FR" dirty="0"/>
              <a:t>information inaccessible au raisonnement seul.</a:t>
            </a: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acupuncteur dépendant: génie/délire.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6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Deux phases métaboliques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r>
                  <a:rPr lang="fr-FR" b="1" dirty="0"/>
                  <a:t>Post prandiale précoce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dirty="0"/>
                  <a:t> </a:t>
                </a:r>
                <a:r>
                  <a:rPr lang="fr-FR" b="1" dirty="0">
                    <a:solidFill>
                      <a:srgbClr val="0070C0"/>
                    </a:solidFill>
                  </a:rPr>
                  <a:t>anabolique.</a:t>
                </a:r>
              </a:p>
              <a:p>
                <a:pPr lvl="1"/>
                <a:r>
                  <a:rPr lang="fr-FR" dirty="0"/>
                  <a:t>Diminue la chaleur, </a:t>
                </a:r>
              </a:p>
              <a:p>
                <a:pPr lvl="1"/>
                <a:r>
                  <a:rPr lang="fr-FR" dirty="0"/>
                  <a:t>diminue l’entropie, </a:t>
                </a:r>
              </a:p>
              <a:p>
                <a:pPr lvl="1"/>
                <a:r>
                  <a:rPr lang="fr-FR" b="1" dirty="0">
                    <a:solidFill>
                      <a:srgbClr val="0070C0"/>
                    </a:solidFill>
                  </a:rPr>
                  <a:t>produit de l’eau. </a:t>
                </a:r>
              </a:p>
              <a:p>
                <a:pPr marL="411480" lvl="1" indent="0">
                  <a:buNone/>
                </a:pPr>
                <a:r>
                  <a:rPr lang="fr-FR" dirty="0">
                    <a:latin typeface="Century Gothic"/>
                  </a:rPr>
                  <a:t>		►</a:t>
                </a:r>
                <a:r>
                  <a:rPr lang="fr-FR" dirty="0"/>
                  <a:t> ↑ PH</a:t>
                </a:r>
              </a:p>
              <a:p>
                <a:r>
                  <a:rPr lang="fr-FR" b="1" dirty="0"/>
                  <a:t>Post prandiale tardive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dirty="0"/>
                  <a:t> </a:t>
                </a:r>
                <a:r>
                  <a:rPr lang="fr-FR" b="1" dirty="0">
                    <a:solidFill>
                      <a:srgbClr val="FF0000"/>
                    </a:solidFill>
                  </a:rPr>
                  <a:t>catabolique.</a:t>
                </a:r>
                <a:r>
                  <a:rPr lang="fr-FR" dirty="0"/>
                  <a:t> </a:t>
                </a:r>
              </a:p>
              <a:p>
                <a:pPr lvl="1"/>
                <a:r>
                  <a:rPr lang="fr-FR" dirty="0"/>
                  <a:t>Augmente la chaleur, </a:t>
                </a:r>
              </a:p>
              <a:p>
                <a:pPr lvl="1"/>
                <a:r>
                  <a:rPr lang="fr-FR" dirty="0"/>
                  <a:t>augmente l’entropie, </a:t>
                </a:r>
              </a:p>
              <a:p>
                <a:pPr lvl="1"/>
                <a:r>
                  <a:rPr lang="fr-FR" b="1" dirty="0">
                    <a:solidFill>
                      <a:srgbClr val="FF0000"/>
                    </a:solidFill>
                  </a:rPr>
                  <a:t>consomme de l’eau. </a:t>
                </a:r>
              </a:p>
              <a:p>
                <a:pPr marL="411480" lvl="1" indent="0">
                  <a:buNone/>
                </a:pPr>
                <a:r>
                  <a:rPr lang="fr-FR" dirty="0">
                    <a:latin typeface="Century Gothic"/>
                  </a:rPr>
                  <a:t>		►</a:t>
                </a:r>
                <a:r>
                  <a:rPr lang="fr-FR" dirty="0"/>
                  <a:t>↓ PH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3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Quantité d’eau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Mouvement de transfert ( entrée-sortie):</a:t>
            </a:r>
          </a:p>
          <a:p>
            <a:pPr marL="0" lvl="1" indent="0">
              <a:buNone/>
            </a:pPr>
            <a:r>
              <a:rPr lang="fr-FR" dirty="0">
                <a:latin typeface="Century Gothic"/>
              </a:rPr>
              <a:t>          </a:t>
            </a:r>
            <a:r>
              <a:rPr lang="fr-FR" sz="2800" dirty="0">
                <a:latin typeface="Century Gothic"/>
              </a:rPr>
              <a:t>►</a:t>
            </a:r>
            <a:r>
              <a:rPr lang="fr-FR" b="1" dirty="0">
                <a:solidFill>
                  <a:srgbClr val="FF0000"/>
                </a:solidFill>
              </a:rPr>
              <a:t>RÉGULÉ PAR LA TEMPÉRATURE.</a:t>
            </a:r>
          </a:p>
          <a:p>
            <a:pPr lvl="1"/>
            <a:r>
              <a:rPr lang="fr-FR" dirty="0"/>
              <a:t>Entrées: </a:t>
            </a:r>
          </a:p>
          <a:p>
            <a:pPr lvl="2"/>
            <a:r>
              <a:rPr lang="fr-FR" dirty="0"/>
              <a:t>la chaleur :↓faim, ↑ soif.</a:t>
            </a:r>
          </a:p>
          <a:p>
            <a:pPr lvl="2"/>
            <a:r>
              <a:rPr lang="fr-FR" dirty="0"/>
              <a:t>Le froid :↑ faim, ↓ soif.</a:t>
            </a:r>
          </a:p>
          <a:p>
            <a:pPr lvl="1"/>
            <a:r>
              <a:rPr lang="fr-FR" dirty="0"/>
              <a:t> sorties: </a:t>
            </a:r>
          </a:p>
          <a:p>
            <a:pPr lvl="2"/>
            <a:r>
              <a:rPr lang="fr-FR" dirty="0"/>
              <a:t>Chaleur : sueurs, ventilation, vomissements (bloquent l’entrée de chaleur) → </a:t>
            </a:r>
            <a:r>
              <a:rPr lang="fr-FR" b="1" dirty="0">
                <a:solidFill>
                  <a:srgbClr val="FF0000"/>
                </a:solidFill>
              </a:rPr>
              <a:t>SORT PAR LE HAUT.</a:t>
            </a:r>
          </a:p>
          <a:p>
            <a:pPr lvl="2"/>
            <a:r>
              <a:rPr lang="fr-FR" dirty="0"/>
              <a:t>Froid : urines, selles (diarrhée) → </a:t>
            </a:r>
            <a:r>
              <a:rPr lang="fr-FR" b="1" dirty="0">
                <a:solidFill>
                  <a:srgbClr val="0070C0"/>
                </a:solidFill>
              </a:rPr>
              <a:t>SORT PAR LE BAS.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8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Qualité de l’eau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/>
            <a:r>
              <a:rPr lang="fr-FR" dirty="0"/>
              <a:t>Mouvement de transformation (montée-descente):Inversion du mouvement naturel: </a:t>
            </a:r>
          </a:p>
          <a:p>
            <a:pPr marL="342900" lvl="1"/>
            <a:r>
              <a:rPr lang="fr-FR" dirty="0"/>
              <a:t>l’eau doit monter , la chaleur doit descendre.</a:t>
            </a:r>
          </a:p>
          <a:p>
            <a:pPr marL="342900" lvl="1"/>
            <a:r>
              <a:rPr lang="fr-FR" dirty="0"/>
              <a:t>État de santé : pieds chauds - front frais.</a:t>
            </a:r>
          </a:p>
          <a:p>
            <a:pPr marL="45720"/>
            <a:r>
              <a:rPr lang="fr-FR" dirty="0"/>
              <a:t>L’Eau métabolisée (eau transformée) définit la qualité de l’eau de l’organisme.</a:t>
            </a:r>
          </a:p>
          <a:p>
            <a:pPr marL="114300" lvl="1" indent="0">
              <a:buClr>
                <a:schemeClr val="accent1"/>
              </a:buClr>
              <a:buNone/>
            </a:pPr>
            <a:r>
              <a:rPr lang="fr-FR" dirty="0"/>
              <a:t>		</a:t>
            </a:r>
            <a:r>
              <a:rPr lang="fr-FR" sz="2400" b="1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FF0000"/>
                </a:solidFill>
              </a:rPr>
              <a:t>RÉGULÉE PAR LE pH.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Répartition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/>
              <a:t>Surface-profondeur </a:t>
            </a:r>
            <a:r>
              <a:rPr lang="fr-FR" b="1" dirty="0"/>
              <a:t>(</a:t>
            </a:r>
            <a:r>
              <a:rPr lang="fr-FR" b="1" i="1" dirty="0"/>
              <a:t>biao-li</a:t>
            </a:r>
            <a:r>
              <a:rPr lang="fr-FR" b="1" dirty="0"/>
              <a:t>) </a:t>
            </a:r>
            <a:r>
              <a:rPr lang="fr-FR" dirty="0"/>
              <a:t>: milieu intracellulaire- milieu extracellulaire.</a:t>
            </a:r>
          </a:p>
          <a:p>
            <a:r>
              <a:rPr lang="fr-FR" dirty="0"/>
              <a:t>Intérieur-extérieur </a:t>
            </a:r>
            <a:r>
              <a:rPr lang="fr-FR" b="1" dirty="0"/>
              <a:t>(</a:t>
            </a:r>
            <a:r>
              <a:rPr lang="fr-FR" b="1" i="1" dirty="0" err="1"/>
              <a:t>nei-wai</a:t>
            </a:r>
            <a:r>
              <a:rPr lang="fr-FR" b="1" dirty="0"/>
              <a:t>)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Dans l’organisme-à l’extérieur de l’organisme.</a:t>
            </a:r>
          </a:p>
          <a:p>
            <a:pPr lvl="1"/>
            <a:r>
              <a:rPr lang="fr-FR" dirty="0"/>
              <a:t>Intravasculaire-extravasculaire.</a:t>
            </a:r>
          </a:p>
          <a:p>
            <a:endParaRPr lang="fr-FR" dirty="0"/>
          </a:p>
          <a:p>
            <a:pPr marL="0" indent="-57150">
              <a:buNone/>
            </a:pPr>
            <a:r>
              <a:rPr lang="fr-FR" dirty="0">
                <a:latin typeface="Century Gothic"/>
              </a:rPr>
              <a:t>            </a:t>
            </a:r>
            <a:r>
              <a:rPr lang="fr-FR" b="1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b="1" dirty="0">
                <a:solidFill>
                  <a:srgbClr val="FF0000"/>
                </a:solidFill>
              </a:rPr>
              <a:t>Régulée par La HIÉRARCHIE DES BESOINS qui préserve les organes vitaux.</a:t>
            </a:r>
          </a:p>
        </p:txBody>
      </p:sp>
    </p:spTree>
    <p:extLst>
      <p:ext uri="{BB962C8B-B14F-4D97-AF65-F5344CB8AC3E}">
        <p14:creationId xmlns:p14="http://schemas.microsoft.com/office/powerpoint/2010/main" val="23643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Circulation de l’eau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10968323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Systèmes circulatoires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3417244"/>
          </a:xfrm>
        </p:spPr>
        <p:txBody>
          <a:bodyPr anchor="ctr">
            <a:normAutofit/>
          </a:bodyPr>
          <a:lstStyle/>
          <a:p>
            <a:pPr lvl="1"/>
            <a:r>
              <a:rPr lang="fr-FR" sz="3200" dirty="0"/>
              <a:t>Circulation sanguine.</a:t>
            </a:r>
          </a:p>
          <a:p>
            <a:pPr lvl="1"/>
            <a:r>
              <a:rPr lang="fr-FR" sz="3200" dirty="0"/>
              <a:t>Circulation lymphatique.</a:t>
            </a:r>
          </a:p>
          <a:p>
            <a:pPr lvl="1"/>
            <a:r>
              <a:rPr lang="fr-FR" sz="3200" dirty="0"/>
              <a:t>Circulation du liquide céphalo-rachidien.</a:t>
            </a:r>
          </a:p>
        </p:txBody>
      </p:sp>
    </p:spTree>
    <p:extLst>
      <p:ext uri="{BB962C8B-B14F-4D97-AF65-F5344CB8AC3E}">
        <p14:creationId xmlns:p14="http://schemas.microsoft.com/office/powerpoint/2010/main" val="11299581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Circulation sanguine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fr-FR" dirty="0"/>
              <a:t>Artério-veineuse.</a:t>
            </a:r>
          </a:p>
          <a:p>
            <a:r>
              <a:rPr lang="fr-FR" dirty="0"/>
              <a:t>Grande circulation : </a:t>
            </a:r>
            <a:r>
              <a:rPr lang="fr-FR" b="1" dirty="0"/>
              <a:t>CŒUR.</a:t>
            </a:r>
            <a:r>
              <a:rPr lang="fr-FR" dirty="0"/>
              <a:t> </a:t>
            </a:r>
          </a:p>
          <a:p>
            <a:r>
              <a:rPr lang="fr-FR" dirty="0"/>
              <a:t>Petite circulation: </a:t>
            </a:r>
            <a:r>
              <a:rPr lang="fr-FR" b="1" dirty="0"/>
              <a:t>POUMONS.</a:t>
            </a:r>
          </a:p>
          <a:p>
            <a:pPr marL="342900" lvl="1">
              <a:buClr>
                <a:schemeClr val="accent1"/>
              </a:buClr>
            </a:pPr>
            <a:r>
              <a:rPr lang="fr-FR" dirty="0"/>
              <a:t>Microcirculation: artérioveineuse et capillaire.</a:t>
            </a:r>
          </a:p>
          <a:p>
            <a:pPr lvl="1"/>
            <a:r>
              <a:rPr lang="fr-FR" dirty="0"/>
              <a:t>Shunts artério-veineux: activité musculaire.</a:t>
            </a:r>
          </a:p>
          <a:p>
            <a:pPr lvl="2"/>
            <a:r>
              <a:rPr lang="fr-FR" dirty="0"/>
              <a:t>Règlent le volume et la pression entre la surface et la profondeur.</a:t>
            </a:r>
          </a:p>
          <a:p>
            <a:pPr marL="777240" lvl="2" indent="0">
              <a:buNone/>
            </a:pPr>
            <a:r>
              <a:rPr lang="fr-FR" dirty="0">
                <a:latin typeface="Century Gothic"/>
              </a:rPr>
              <a:t>►</a:t>
            </a:r>
            <a:r>
              <a:rPr lang="fr-FR" dirty="0"/>
              <a:t>niveau</a:t>
            </a:r>
            <a:r>
              <a:rPr lang="fr-FR" dirty="0">
                <a:latin typeface="Century Gothic"/>
              </a:rPr>
              <a:t> </a:t>
            </a:r>
            <a:r>
              <a:rPr lang="fr-FR" i="1" dirty="0" err="1"/>
              <a:t>biao</a:t>
            </a:r>
            <a:r>
              <a:rPr lang="fr-FR" i="1" dirty="0"/>
              <a:t>-li.</a:t>
            </a:r>
            <a:endParaRPr lang="fr-FR" b="1" i="1" dirty="0"/>
          </a:p>
          <a:p>
            <a:pPr marL="777240" lvl="2" indent="0">
              <a:buNone/>
            </a:pPr>
            <a:r>
              <a:rPr lang="fr-FR" dirty="0">
                <a:latin typeface="Century Gothic"/>
              </a:rPr>
              <a:t>► </a:t>
            </a:r>
            <a:r>
              <a:rPr lang="fr-FR" dirty="0"/>
              <a:t>tissu en lien avec le </a:t>
            </a:r>
            <a:r>
              <a:rPr lang="fr-FR" b="1" dirty="0"/>
              <a:t>FOIE</a:t>
            </a:r>
            <a:r>
              <a:rPr lang="fr-FR" dirty="0"/>
              <a:t> qui répartit le sang en fonction des besoins.</a:t>
            </a:r>
            <a:endParaRPr lang="fr-FR" b="1" dirty="0"/>
          </a:p>
          <a:p>
            <a:pPr lvl="1"/>
            <a:r>
              <a:rPr lang="fr-FR" dirty="0"/>
              <a:t>Lit capillaire: </a:t>
            </a:r>
            <a:r>
              <a:rPr lang="fr-FR" i="1" dirty="0" err="1"/>
              <a:t>sun</a:t>
            </a:r>
            <a:r>
              <a:rPr lang="fr-FR" i="1" dirty="0"/>
              <a:t> mai.</a:t>
            </a:r>
          </a:p>
          <a:p>
            <a:pPr lvl="2"/>
            <a:r>
              <a:rPr lang="fr-FR" dirty="0"/>
              <a:t>Règlent les échanges intérieur-extérieur: niveau </a:t>
            </a:r>
            <a:r>
              <a:rPr lang="fr-FR" i="1" dirty="0" err="1"/>
              <a:t>nei</a:t>
            </a:r>
            <a:r>
              <a:rPr lang="fr-FR" i="1" dirty="0"/>
              <a:t> </a:t>
            </a:r>
            <a:r>
              <a:rPr lang="fr-FR" i="1" dirty="0" err="1"/>
              <a:t>wai</a:t>
            </a:r>
            <a:r>
              <a:rPr lang="fr-FR" i="1" dirty="0"/>
              <a:t>.</a:t>
            </a:r>
          </a:p>
          <a:p>
            <a:pPr lvl="2"/>
            <a:r>
              <a:rPr lang="fr-FR" dirty="0"/>
              <a:t>relient les artérioles aux veinules.</a:t>
            </a:r>
          </a:p>
          <a:p>
            <a:pPr lvl="2"/>
            <a:r>
              <a:rPr lang="fr-FR" dirty="0"/>
              <a:t> ferment la boucle du réseau de la circulation sanguine.</a:t>
            </a:r>
          </a:p>
          <a:p>
            <a:pPr lvl="2"/>
            <a:r>
              <a:rPr lang="fr-FR" dirty="0"/>
              <a:t>Protègent le cœur.</a:t>
            </a:r>
          </a:p>
          <a:p>
            <a:pPr marL="777240" lvl="2" indent="0">
              <a:buNone/>
            </a:pPr>
            <a:r>
              <a:rPr lang="fr-FR" dirty="0">
                <a:solidFill>
                  <a:srgbClr val="FF0000"/>
                </a:solidFill>
                <a:latin typeface="Century Gothic"/>
              </a:rPr>
              <a:t>►</a:t>
            </a:r>
            <a:r>
              <a:rPr lang="fr-FR" dirty="0">
                <a:latin typeface="Century Gothic"/>
              </a:rPr>
              <a:t> </a:t>
            </a:r>
            <a:r>
              <a:rPr lang="fr-FR" dirty="0"/>
              <a:t>tissu en lien avec le </a:t>
            </a:r>
            <a:r>
              <a:rPr lang="fr-FR" b="1" dirty="0">
                <a:solidFill>
                  <a:srgbClr val="FF0000"/>
                </a:solidFill>
              </a:rPr>
              <a:t>MAITRE DU CŒUR : MC-6: barrière de l’interne.</a:t>
            </a:r>
            <a:endParaRPr lang="fr-FR" dirty="0"/>
          </a:p>
          <a:p>
            <a:pPr lvl="1"/>
            <a:r>
              <a:rPr lang="fr-FR" dirty="0"/>
              <a:t>Couplé au Foie : </a:t>
            </a:r>
            <a:r>
              <a:rPr lang="fr-FR" b="1" i="1" dirty="0"/>
              <a:t>JUE YIN </a:t>
            </a:r>
            <a:r>
              <a:rPr lang="fr-FR" dirty="0"/>
              <a:t>(</a:t>
            </a:r>
            <a:r>
              <a:rPr lang="fr-FR" b="1" dirty="0"/>
              <a:t>MC-F) </a:t>
            </a:r>
          </a:p>
          <a:p>
            <a:pPr marL="777240" lvl="2" indent="0">
              <a:buNone/>
            </a:pPr>
            <a:r>
              <a:rPr lang="fr-FR" dirty="0">
                <a:latin typeface="Century Gothic"/>
              </a:rPr>
              <a:t>► </a:t>
            </a:r>
            <a:r>
              <a:rPr lang="fr-FR" b="1" dirty="0"/>
              <a:t>niveau le plus profond: intérieur/profondeur.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56361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Circulation  lymphatique</a:t>
            </a:r>
            <a:endParaRPr lang="fr-FR" sz="2025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fr-FR" dirty="0"/>
              <a:t>Fait partie du système lymphatique:</a:t>
            </a:r>
          </a:p>
          <a:p>
            <a:pPr lvl="1"/>
            <a:r>
              <a:rPr lang="fr-FR" dirty="0"/>
              <a:t>Tissu lymphoïde et circulation lymphatique.</a:t>
            </a:r>
          </a:p>
          <a:p>
            <a:r>
              <a:rPr lang="fr-FR" dirty="0"/>
              <a:t>Circulation lymphatique: </a:t>
            </a:r>
          </a:p>
          <a:p>
            <a:pPr lvl="1"/>
            <a:r>
              <a:rPr lang="fr-FR" dirty="0"/>
              <a:t>Récupère une partie de l’eau du tissu interstitiel.</a:t>
            </a:r>
          </a:p>
          <a:p>
            <a:pPr lvl="1"/>
            <a:r>
              <a:rPr lang="fr-FR" dirty="0"/>
              <a:t>Ramène les protéines dans le sang ce qui maintient la pression oncotique et donc le volume d’eau (T°).</a:t>
            </a:r>
            <a:r>
              <a:rPr lang="fr-FR" dirty="0">
                <a:latin typeface="Century Gothic"/>
              </a:rPr>
              <a:t> </a:t>
            </a:r>
          </a:p>
          <a:p>
            <a:pPr marL="685800" lvl="2" indent="0">
              <a:buNone/>
            </a:pPr>
            <a:r>
              <a:rPr lang="fr-FR" sz="2400" b="1" dirty="0">
                <a:solidFill>
                  <a:srgbClr val="0070C0"/>
                </a:solidFill>
                <a:latin typeface="Century Gothic"/>
              </a:rPr>
              <a:t>►</a:t>
            </a:r>
            <a:r>
              <a:rPr lang="fr-FR" sz="2400" b="1" dirty="0">
                <a:solidFill>
                  <a:srgbClr val="0070C0"/>
                </a:solidFill>
              </a:rPr>
              <a:t>Circuit de refroidissement.</a:t>
            </a:r>
          </a:p>
          <a:p>
            <a:r>
              <a:rPr lang="fr-FR" dirty="0"/>
              <a:t>Maintien l’équilibre intérieur-extérieur : </a:t>
            </a:r>
            <a:r>
              <a:rPr lang="fr-FR" i="1" dirty="0" err="1"/>
              <a:t>nei</a:t>
            </a:r>
            <a:r>
              <a:rPr lang="fr-FR" i="1" dirty="0"/>
              <a:t> </a:t>
            </a:r>
            <a:r>
              <a:rPr lang="fr-FR" i="1" dirty="0" err="1"/>
              <a:t>wai</a:t>
            </a:r>
            <a:r>
              <a:rPr lang="fr-FR" i="1" dirty="0"/>
              <a:t>.</a:t>
            </a:r>
          </a:p>
          <a:p>
            <a:pPr lvl="1"/>
            <a:r>
              <a:rPr lang="fr-FR" dirty="0"/>
              <a:t>Défenses immunitaires: tissus lymphoïdes: filtre les entrées.</a:t>
            </a:r>
          </a:p>
          <a:p>
            <a:pPr lvl="1"/>
            <a:r>
              <a:rPr lang="fr-FR" dirty="0"/>
              <a:t>Mouvements de l’eau: vaisseaux lymphatiques.</a:t>
            </a:r>
          </a:p>
          <a:p>
            <a:r>
              <a:rPr lang="fr-FR" dirty="0"/>
              <a:t>Superposable au </a:t>
            </a:r>
            <a:r>
              <a:rPr lang="fr-FR" b="1" dirty="0">
                <a:solidFill>
                  <a:srgbClr val="FF0000"/>
                </a:solidFill>
              </a:rPr>
              <a:t>TR : « un nom mais pas de forme ».</a:t>
            </a:r>
          </a:p>
          <a:p>
            <a:pPr lvl="1"/>
            <a:r>
              <a:rPr lang="fr-FR" b="1" dirty="0"/>
              <a:t>voie de l’eau.</a:t>
            </a:r>
          </a:p>
          <a:p>
            <a:pPr lvl="1"/>
            <a:r>
              <a:rPr lang="fr-FR" b="1" dirty="0"/>
              <a:t>TR-5: barrière de l’externe.</a:t>
            </a:r>
            <a:endParaRPr lang="fr-FR" dirty="0"/>
          </a:p>
          <a:p>
            <a:r>
              <a:rPr lang="fr-FR" dirty="0"/>
              <a:t>Couplé aux </a:t>
            </a:r>
            <a:r>
              <a:rPr lang="fr-FR" i="1" dirty="0" err="1"/>
              <a:t>sun</a:t>
            </a:r>
            <a:r>
              <a:rPr lang="fr-FR" i="1" dirty="0"/>
              <a:t> mai</a:t>
            </a:r>
            <a:r>
              <a:rPr lang="fr-FR" dirty="0"/>
              <a:t>: </a:t>
            </a:r>
            <a:r>
              <a:rPr lang="fr-FR" b="1" dirty="0"/>
              <a:t>MC/TR: intérieur-extérieur (</a:t>
            </a:r>
            <a:r>
              <a:rPr lang="fr-FR" b="1" i="1" dirty="0" err="1"/>
              <a:t>nei</a:t>
            </a:r>
            <a:r>
              <a:rPr lang="fr-FR" b="1" i="1" dirty="0"/>
              <a:t> </a:t>
            </a:r>
            <a:r>
              <a:rPr lang="fr-FR" b="1" i="1" dirty="0" err="1"/>
              <a:t>wai</a:t>
            </a:r>
            <a:r>
              <a:rPr lang="fr-FR" b="1" dirty="0"/>
              <a:t>).</a:t>
            </a:r>
          </a:p>
          <a:p>
            <a:r>
              <a:rPr lang="fr-FR" dirty="0"/>
              <a:t>Couplé à </a:t>
            </a:r>
            <a:r>
              <a:rPr lang="fr-FR" i="1" dirty="0" err="1"/>
              <a:t>shao</a:t>
            </a:r>
            <a:r>
              <a:rPr lang="fr-FR" i="1" dirty="0"/>
              <a:t> yang: </a:t>
            </a:r>
            <a:r>
              <a:rPr lang="fr-FR" b="1" dirty="0"/>
              <a:t>TR-VB: extérieur/surface.</a:t>
            </a:r>
          </a:p>
        </p:txBody>
      </p:sp>
    </p:spTree>
    <p:extLst>
      <p:ext uri="{BB962C8B-B14F-4D97-AF65-F5344CB8AC3E}">
        <p14:creationId xmlns:p14="http://schemas.microsoft.com/office/powerpoint/2010/main" val="24567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Circulation du LCR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7620000" cy="3835896"/>
              </a:xfrm>
            </p:spPr>
            <p:txBody>
              <a:bodyPr anchor="ctr"/>
              <a:lstStyle/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pH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dirty="0"/>
                  <a:t> 7,32 ( plus acide que le sang : plus chaud).</a:t>
                </a:r>
              </a:p>
              <a:p>
                <a:r>
                  <a:rPr lang="fr-FR" dirty="0"/>
                  <a:t>Normalement dépourvu de cellules et de protéines.</a:t>
                </a:r>
              </a:p>
              <a:p>
                <a:r>
                  <a:rPr lang="fr-FR" dirty="0"/>
                  <a:t>Renouvelé trois fois par jour.</a:t>
                </a:r>
              </a:p>
              <a:p>
                <a:r>
                  <a:rPr lang="fr-FR" b="1" dirty="0"/>
                  <a:t>PRESSION CONSTANTE.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7620000" cy="383589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8911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CE3BD741-EA10-4CEB-A601-AD85F2E2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Analogie: centrale nucléaire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9FCB9D5-9A86-42AD-AC1F-243749330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600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Personnalisé 1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679B9A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7231</TotalTime>
  <Words>8114</Words>
  <Application>Microsoft Office PowerPoint</Application>
  <PresentationFormat>Affichage à l'écran (4:3)</PresentationFormat>
  <Paragraphs>1786</Paragraphs>
  <Slides>222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222</vt:i4>
      </vt:variant>
    </vt:vector>
  </HeadingPairs>
  <TitlesOfParts>
    <vt:vector size="223" baseType="lpstr">
      <vt:lpstr>Contiguïté</vt:lpstr>
      <vt:lpstr>yin yang Température ph</vt:lpstr>
      <vt:lpstr>Projet </vt:lpstr>
      <vt:lpstr>Histoire </vt:lpstr>
      <vt:lpstr>Inertie au changement (faculté de Rouen) </vt:lpstr>
      <vt:lpstr>Évolution des idées</vt:lpstr>
      <vt:lpstr>Plan de la journée</vt:lpstr>
      <vt:lpstr>MTC</vt:lpstr>
      <vt:lpstr>Stock d’images   </vt:lpstr>
      <vt:lpstr>M.O/MTC</vt:lpstr>
      <vt:lpstr>M.O+MTC : améliore les images </vt:lpstr>
      <vt:lpstr>Pourquoi la thermorégulation?</vt:lpstr>
      <vt:lpstr>Chaleur/ Température</vt:lpstr>
      <vt:lpstr>Exemple </vt:lpstr>
      <vt:lpstr>Température</vt:lpstr>
      <vt:lpstr>Chaleur </vt:lpstr>
      <vt:lpstr> Rôle de la chaleur en physiologie </vt:lpstr>
      <vt:lpstr> I-Différence entre  énergie et  chaleur</vt:lpstr>
      <vt:lpstr>Energie en M.O</vt:lpstr>
      <vt:lpstr>Biophysique </vt:lpstr>
      <vt:lpstr>I- Système  fermé (isolé)</vt:lpstr>
      <vt:lpstr>Système fermé (suite) </vt:lpstr>
      <vt:lpstr>II- Système ouvert : Ilya Prigogine </vt:lpstr>
      <vt:lpstr>L’énergie: résumé </vt:lpstr>
      <vt:lpstr>Métabolisme: changement </vt:lpstr>
      <vt:lpstr>Transfert</vt:lpstr>
      <vt:lpstr> Transformations </vt:lpstr>
      <vt:lpstr>Transfert /transformations</vt:lpstr>
      <vt:lpstr>Rappels de biochimie </vt:lpstr>
      <vt:lpstr>Rappels de biochimie (suite) </vt:lpstr>
      <vt:lpstr>Temps de réserves </vt:lpstr>
      <vt:lpstr>Bilan métabolique</vt:lpstr>
      <vt:lpstr>Conclusion </vt:lpstr>
      <vt:lpstr>Rendement</vt:lpstr>
      <vt:lpstr>Présentation PowerPoint</vt:lpstr>
      <vt:lpstr>Bilan métabolique</vt:lpstr>
      <vt:lpstr>Energie en MTC </vt:lpstr>
      <vt:lpstr>Présentation PowerPoint</vt:lpstr>
      <vt:lpstr>qi</vt:lpstr>
      <vt:lpstr>Les différentes formes du qi </vt:lpstr>
      <vt:lpstr>Dans la théorie des substances </vt:lpstr>
      <vt:lpstr>Dans la théorie du yin yang</vt:lpstr>
      <vt:lpstr>II- yin yang</vt:lpstr>
      <vt:lpstr>Présentation PowerPoint</vt:lpstr>
      <vt:lpstr>Bian:  échanges ou changements?</vt:lpstr>
      <vt:lpstr>Présentation PowerPoint</vt:lpstr>
      <vt:lpstr> yin yang : « condensé de principes » </vt:lpstr>
      <vt:lpstr>Yin yang et mouvement</vt:lpstr>
      <vt:lpstr>Cadre de la vie</vt:lpstr>
      <vt:lpstr>Cadre de la vie</vt:lpstr>
      <vt:lpstr>Échanges  et transformations</vt:lpstr>
      <vt:lpstr>Echanges et transformations</vt:lpstr>
      <vt:lpstr>Image du mouvement: « moulin à eau » </vt:lpstr>
      <vt:lpstr>Mouvement hélicoïdal:   « mouvement  de la vie »</vt:lpstr>
      <vt:lpstr>Équilibre du mouvement</vt:lpstr>
      <vt:lpstr>Principe  des Générations  et des destructions</vt:lpstr>
      <vt:lpstr>Générations, destructions</vt:lpstr>
      <vt:lpstr>Réunion MTC- M.O</vt:lpstr>
      <vt:lpstr>Yin yang: outil de diagnostic</vt:lpstr>
      <vt:lpstr>Substances et yin yang « cadre »</vt:lpstr>
      <vt:lpstr>Substances et yin yang « mouvement »</vt:lpstr>
      <vt:lpstr>Substances et 5 éléments</vt:lpstr>
      <vt:lpstr>Dynamique des substances</vt:lpstr>
      <vt:lpstr>Présentation PowerPoint</vt:lpstr>
      <vt:lpstr>III- L’eau dans l’organisme</vt:lpstr>
      <vt:lpstr>Relations  eau, T°, pH.</vt:lpstr>
      <vt:lpstr>Troubles des liquides</vt:lpstr>
      <vt:lpstr> 1-caractéristiques de l’eau</vt:lpstr>
      <vt:lpstr>Propriétés de l’eau </vt:lpstr>
      <vt:lpstr>Formes </vt:lpstr>
      <vt:lpstr>Volume de l’eau </vt:lpstr>
      <vt:lpstr>Répartition: 3 secteurs </vt:lpstr>
      <vt:lpstr>2- mouvements de l’eau</vt:lpstr>
      <vt:lpstr>Trois paramètres</vt:lpstr>
      <vt:lpstr>Volume: entrées-sorties  </vt:lpstr>
      <vt:lpstr>Pression- Répartition  </vt:lpstr>
      <vt:lpstr>Régulation volume</vt:lpstr>
      <vt:lpstr>  POUMON-REIN: ↑ volume</vt:lpstr>
      <vt:lpstr>REIN-CŒUR : ↓ volume</vt:lpstr>
      <vt:lpstr>Résumé </vt:lpstr>
      <vt:lpstr>Vitesse (débit): pH, T°, Pression </vt:lpstr>
      <vt:lpstr>IV- le pH</vt:lpstr>
      <vt:lpstr>pH</vt:lpstr>
      <vt:lpstr>Acide-base</vt:lpstr>
      <vt:lpstr>Équilibre acido-basique (sang)</vt:lpstr>
      <vt:lpstr>Déséquilibres acido-basiques</vt:lpstr>
      <vt:lpstr>PH</vt:lpstr>
      <vt:lpstr>Résumé </vt:lpstr>
      <vt:lpstr>V- régulation générale</vt:lpstr>
      <vt:lpstr>Métabolisme</vt:lpstr>
      <vt:lpstr>Deux phases métaboliques</vt:lpstr>
      <vt:lpstr>Quantité d’eau</vt:lpstr>
      <vt:lpstr>Qualité de l’eau</vt:lpstr>
      <vt:lpstr>Répartition</vt:lpstr>
      <vt:lpstr>Circulation de l’eau</vt:lpstr>
      <vt:lpstr>Systèmes circulatoires</vt:lpstr>
      <vt:lpstr>Circulation sanguine</vt:lpstr>
      <vt:lpstr>Circulation  lymphatique</vt:lpstr>
      <vt:lpstr>Circulation du LCR </vt:lpstr>
      <vt:lpstr>Analogie: centrale nucléaire</vt:lpstr>
      <vt:lpstr>Centrale nucléaire</vt:lpstr>
      <vt:lpstr>Fonctionnement </vt:lpstr>
      <vt:lpstr>Hypothèse </vt:lpstr>
      <vt:lpstr>Cerveau</vt:lpstr>
      <vt:lpstr>Circuit primaire: LCR</vt:lpstr>
      <vt:lpstr>Circuit secondaire: Système cardiovasculaire</vt:lpstr>
      <vt:lpstr>Circuit tertiaire</vt:lpstr>
      <vt:lpstr>Synthèse  </vt:lpstr>
      <vt:lpstr>Synthèse (suite)  </vt:lpstr>
      <vt:lpstr>VI- résumé </vt:lpstr>
      <vt:lpstr>Résumé   </vt:lpstr>
      <vt:lpstr>Résumé (suite)  </vt:lpstr>
      <vt:lpstr>Deuxième partie</vt:lpstr>
      <vt:lpstr> Être vivant: « structure dissipative  avec auto organisation des systèmes » </vt:lpstr>
      <vt:lpstr>Programme</vt:lpstr>
      <vt:lpstr>Contraintes</vt:lpstr>
      <vt:lpstr>« énergie de production »</vt:lpstr>
      <vt:lpstr>Présentation PowerPoint</vt:lpstr>
      <vt:lpstr>Le comportement</vt:lpstr>
      <vt:lpstr>Comportement (suite)</vt:lpstr>
      <vt:lpstr>Troubles du comportement</vt:lpstr>
      <vt:lpstr>TTT: régulation du mental</vt:lpstr>
      <vt:lpstr>Outils en MTC</vt:lpstr>
      <vt:lpstr>Outils (suite)</vt:lpstr>
      <vt:lpstr>I- Mécanismes d’adaptation</vt:lpstr>
      <vt:lpstr>Rappel </vt:lpstr>
      <vt:lpstr>Chaleur </vt:lpstr>
      <vt:lpstr>  qi </vt:lpstr>
      <vt:lpstr>yin yang et régulation  « transfert-transformation »</vt:lpstr>
      <vt:lpstr>Régulation par la température</vt:lpstr>
      <vt:lpstr>Adaptation à la chaleur</vt:lpstr>
      <vt:lpstr>S. cliniques: chaleur plénitude</vt:lpstr>
      <vt:lpstr>Mécanisme de la soif   </vt:lpstr>
      <vt:lpstr>Transpirations  </vt:lpstr>
      <vt:lpstr>Vasodilatation </vt:lpstr>
      <vt:lpstr>Élimination de la chaleur</vt:lpstr>
      <vt:lpstr>Signes d’alerte d’un coup de chaleur</vt:lpstr>
      <vt:lpstr>Organes et tissus</vt:lpstr>
      <vt:lpstr>Adaptation au froid</vt:lpstr>
      <vt:lpstr>S. cliniques : froid plénitude</vt:lpstr>
      <vt:lpstr>Régulation par le pH</vt:lpstr>
      <vt:lpstr>Mécanisme de la faim</vt:lpstr>
      <vt:lpstr>Insuffisance alimentaire</vt:lpstr>
      <vt:lpstr>Aspect  biochimique </vt:lpstr>
      <vt:lpstr>Applications </vt:lpstr>
      <vt:lpstr>Présentation PowerPoint</vt:lpstr>
      <vt:lpstr>I- Le diabète</vt:lpstr>
      <vt:lpstr>Diabète: 3 types</vt:lpstr>
      <vt:lpstr>Présentation PowerPoint</vt:lpstr>
      <vt:lpstr>Epidémiologie </vt:lpstr>
      <vt:lpstr>Complications</vt:lpstr>
      <vt:lpstr>Piste de recherche </vt:lpstr>
      <vt:lpstr>M.O</vt:lpstr>
      <vt:lpstr>Interprétation</vt:lpstr>
      <vt:lpstr>Interprétation (suite)</vt:lpstr>
      <vt:lpstr>Les avantages de la cétogenèse: Les corps cétoniques </vt:lpstr>
      <vt:lpstr>Signes cliniques</vt:lpstr>
      <vt:lpstr>Traitement  </vt:lpstr>
      <vt:lpstr>Présentation PowerPoint</vt:lpstr>
      <vt:lpstr>M.O</vt:lpstr>
      <vt:lpstr>Biologie</vt:lpstr>
      <vt:lpstr>Interprétation</vt:lpstr>
      <vt:lpstr>Interprétation (suite)</vt:lpstr>
      <vt:lpstr>Propositions thérapeutiques</vt:lpstr>
      <vt:lpstr>Diabète Type 2</vt:lpstr>
      <vt:lpstr>Diabète Type 1</vt:lpstr>
      <vt:lpstr>TTT comparatif</vt:lpstr>
      <vt:lpstr>Points du diabète de type II</vt:lpstr>
      <vt:lpstr>RM-14  « Grande tour de guet »</vt:lpstr>
      <vt:lpstr>RM-24 « reçoit les pâtes »</vt:lpstr>
      <vt:lpstr>IG-7  «embranchement correct »</vt:lpstr>
      <vt:lpstr>IG</vt:lpstr>
      <vt:lpstr>DM-16 « éveil de l’intelligence »</vt:lpstr>
      <vt:lpstr>DM-26 « canal de l’eau »</vt:lpstr>
      <vt:lpstr>F-2 « intervalle du mouvement »</vt:lpstr>
      <vt:lpstr>F-14 « Porte de l’échéance »</vt:lpstr>
      <vt:lpstr>TR-4 « bassin du yang »</vt:lpstr>
      <vt:lpstr>V-48 « fermeté du yang » (point de VB)</vt:lpstr>
      <vt:lpstr>Points du diabète de type 1</vt:lpstr>
      <vt:lpstr>Rte-2 « grande prospérité »</vt:lpstr>
      <vt:lpstr>Rte-7 « luo du grand yin »</vt:lpstr>
      <vt:lpstr>V-20 « transport de Rte »</vt:lpstr>
      <vt:lpstr>IG-3 « torrent postérieur »</vt:lpstr>
      <vt:lpstr>IG-4 « os du poignet »</vt:lpstr>
      <vt:lpstr>V-27 « assentiment d’IG »</vt:lpstr>
      <vt:lpstr>E-33 « commerce du yin »</vt:lpstr>
      <vt:lpstr>R-2  « vallée de la conformité »</vt:lpstr>
      <vt:lpstr>R-3 « torrent suprême »</vt:lpstr>
      <vt:lpstr>V-23 « transport du Rein » </vt:lpstr>
      <vt:lpstr>V-26  « transport de RM-4 »</vt:lpstr>
      <vt:lpstr>V-29 « transport du centre du rachis »</vt:lpstr>
      <vt:lpstr>V-49 « logis de l’imagination »</vt:lpstr>
      <vt:lpstr>Présentation PowerPoint</vt:lpstr>
      <vt:lpstr>M.O</vt:lpstr>
      <vt:lpstr>Grossesse </vt:lpstr>
      <vt:lpstr>Diabète gestationnel</vt:lpstr>
      <vt:lpstr>II- Ostéoporose- ostéomalacie</vt:lpstr>
      <vt:lpstr>Métabolisme calcique</vt:lpstr>
      <vt:lpstr>Ostéoporose/ ostéomalacie</vt:lpstr>
      <vt:lpstr>Calcium et pH</vt:lpstr>
      <vt:lpstr>Conclusion </vt:lpstr>
      <vt:lpstr>III- Les atteintes du froid</vt:lpstr>
      <vt:lpstr>Physiopathologie de la fièvre</vt:lpstr>
      <vt:lpstr>Tai yang: IG-V</vt:lpstr>
      <vt:lpstr>Shao yang: VB-TR</vt:lpstr>
      <vt:lpstr>Yang ming: E-GI</vt:lpstr>
      <vt:lpstr>Symptomatologie fonctionnelle</vt:lpstr>
      <vt:lpstr>Evolution dans l’interne</vt:lpstr>
      <vt:lpstr>Tai yin: P-Rte</vt:lpstr>
      <vt:lpstr>Shao yin: R-C</vt:lpstr>
      <vt:lpstr>Jue yin: MC-F</vt:lpstr>
      <vt:lpstr>IV- Les atteintes de la chaleur</vt:lpstr>
      <vt:lpstr>4 couches</vt:lpstr>
      <vt:lpstr>Interprétation  </vt:lpstr>
      <vt:lpstr>Présentation PowerPoint</vt:lpstr>
      <vt:lpstr>Présentation PowerPoint</vt:lpstr>
      <vt:lpstr>Présentation PowerPoint</vt:lpstr>
      <vt:lpstr>Soif: C9, F3, V29</vt:lpstr>
      <vt:lpstr>Transpirations</vt:lpstr>
      <vt:lpstr>Transpirations</vt:lpstr>
      <vt:lpstr>Circonstances </vt:lpstr>
      <vt:lpstr>Caractères </vt:lpstr>
      <vt:lpstr>Localisations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Proprietaire</dc:creator>
  <cp:lastModifiedBy>Proprietaire</cp:lastModifiedBy>
  <cp:revision>534</cp:revision>
  <dcterms:created xsi:type="dcterms:W3CDTF">2018-07-05T06:36:22Z</dcterms:created>
  <dcterms:modified xsi:type="dcterms:W3CDTF">2018-09-09T07:17:10Z</dcterms:modified>
</cp:coreProperties>
</file>