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7"/>
  </p:notesMasterIdLst>
  <p:sldIdLst>
    <p:sldId id="257" r:id="rId3"/>
    <p:sldId id="263" r:id="rId4"/>
    <p:sldId id="258" r:id="rId5"/>
    <p:sldId id="306" r:id="rId6"/>
    <p:sldId id="269" r:id="rId7"/>
    <p:sldId id="268" r:id="rId8"/>
    <p:sldId id="299" r:id="rId9"/>
    <p:sldId id="285" r:id="rId10"/>
    <p:sldId id="260" r:id="rId11"/>
    <p:sldId id="277" r:id="rId12"/>
    <p:sldId id="284" r:id="rId13"/>
    <p:sldId id="305" r:id="rId14"/>
    <p:sldId id="310" r:id="rId15"/>
    <p:sldId id="280" r:id="rId16"/>
    <p:sldId id="279" r:id="rId17"/>
    <p:sldId id="281" r:id="rId18"/>
    <p:sldId id="282" r:id="rId19"/>
    <p:sldId id="261" r:id="rId20"/>
    <p:sldId id="309" r:id="rId21"/>
    <p:sldId id="295" r:id="rId22"/>
    <p:sldId id="278" r:id="rId23"/>
    <p:sldId id="283" r:id="rId24"/>
    <p:sldId id="291" r:id="rId25"/>
    <p:sldId id="292" r:id="rId26"/>
    <p:sldId id="294" r:id="rId27"/>
    <p:sldId id="298" r:id="rId28"/>
    <p:sldId id="290" r:id="rId29"/>
    <p:sldId id="308" r:id="rId30"/>
    <p:sldId id="301" r:id="rId31"/>
    <p:sldId id="300" r:id="rId32"/>
    <p:sldId id="302" r:id="rId33"/>
    <p:sldId id="303" r:id="rId34"/>
    <p:sldId id="307" r:id="rId35"/>
    <p:sldId id="289" r:id="rId3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2" autoAdjust="0"/>
    <p:restoredTop sz="94716" autoAdjust="0"/>
  </p:normalViewPr>
  <p:slideViewPr>
    <p:cSldViewPr>
      <p:cViewPr>
        <p:scale>
          <a:sx n="90" d="100"/>
          <a:sy n="90" d="100"/>
        </p:scale>
        <p:origin x="-224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80F26-B8A7-4C3F-9ECB-98DBC9BDA51C}" type="datetimeFigureOut">
              <a:rPr lang="fr-FR" smtClean="0"/>
              <a:pPr/>
              <a:t>09/05/2019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E0DDD-F9F6-4E6E-9239-1876312CF0A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48CA72-4229-4EDC-B175-726B698558BC}" type="slidenum">
              <a:rPr lang="fr-FR"/>
              <a:pPr/>
              <a:t>3</a:t>
            </a:fld>
            <a:endParaRPr lang="fr-FR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80251F-7675-4D5C-8B33-EA90FD2FB557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0F678EE-6631-6147-98D5-B7AA48A14EC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15968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6F9E8-86B2-4635-8083-E8AE0FE61845}" type="slidenum">
              <a:rPr lang="fr-FR"/>
              <a:pPr/>
              <a:t>18</a:t>
            </a:fld>
            <a:endParaRPr lang="fr-FR"/>
          </a:p>
        </p:txBody>
      </p:sp>
      <p:sp>
        <p:nvSpPr>
          <p:cNvPr id="94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94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8C42D-D811-4957-9AF1-5FA39360BED1}" type="slidenum">
              <a:rPr lang="fr-FR" smtClean="0"/>
              <a:pPr/>
              <a:t>25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BA119-EC0C-4E3E-BB78-9C1D9119E4D0}" type="slidenum">
              <a:rPr lang="fr-FR" smtClean="0"/>
              <a:pPr/>
              <a:t>26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CCBEAD-B70C-4327-B144-6C09424C77BC}" type="slidenum">
              <a:rPr lang="fr-FR"/>
              <a:pPr/>
              <a:t>28</a:t>
            </a:fld>
            <a:endParaRPr lang="fr-FR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BA119-EC0C-4E3E-BB78-9C1D9119E4D0}" type="slidenum">
              <a:rPr lang="fr-FR" smtClean="0"/>
              <a:pPr/>
              <a:t>29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358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>
              <a:latin typeface="Times New Roman" pitchFamily="18" charset="0"/>
            </a:endParaRPr>
          </a:p>
        </p:txBody>
      </p:sp>
      <p:sp>
        <p:nvSpPr>
          <p:cNvPr id="358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9A6459-4C5F-4C7E-BCEA-C4BBC08BAFD0}" type="slidenum">
              <a:rPr lang="fr-FR" smtClean="0">
                <a:latin typeface="Times New Roman" pitchFamily="18" charset="0"/>
              </a:rPr>
              <a:pPr/>
              <a:t>30</a:t>
            </a:fld>
            <a:endParaRPr lang="fr-FR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BA119-EC0C-4E3E-BB78-9C1D9119E4D0}" type="slidenum">
              <a:rPr lang="fr-FR" smtClean="0"/>
              <a:pPr/>
              <a:t>31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575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480" y="4343693"/>
            <a:ext cx="5487042" cy="4113922"/>
          </a:xfrm>
        </p:spPr>
        <p:txBody>
          <a:bodyPr/>
          <a:lstStyle/>
          <a:p>
            <a:pPr marL="0" indent="0"/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3E269C-49C5-4E8C-9C57-6742B6BCB91D}" type="slidenum">
              <a:rPr lang="fr-FR" smtClean="0"/>
              <a:pPr/>
              <a:t>4</a:t>
            </a:fld>
            <a:endParaRPr lang="fr-FR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841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FR" smtClean="0"/>
          </a:p>
        </p:txBody>
      </p:sp>
      <p:sp>
        <p:nvSpPr>
          <p:cNvPr id="18842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786789-6E11-4433-BF88-79D8B9F7B638}" type="slidenum">
              <a:rPr lang="fr-FR"/>
              <a:pPr/>
              <a:t>33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D2F285-F037-472E-B6F0-D774311718AB}" type="slidenum">
              <a:rPr lang="fr-FR"/>
              <a:pPr/>
              <a:t>5</a:t>
            </a:fld>
            <a:endParaRPr lang="fr-FR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fr-FR" smtClean="0">
              <a:latin typeface="Times" pitchFamily="4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fr-FR" smtClean="0">
              <a:latin typeface="Times" pitchFamily="4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38DB72-A85C-450E-BE38-6245A4A1B9A2}" type="slidenum">
              <a:rPr lang="fr-FR"/>
              <a:pPr/>
              <a:t>7</a:t>
            </a:fld>
            <a:endParaRPr lang="fr-FR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fr-FR"/>
              <a:t>OBJECTIVER LE SUBJECTIF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CC2FA8-ED87-4F09-AD67-A0CBD664DDAB}" type="slidenum">
              <a:rPr lang="fr-FR"/>
              <a:pPr/>
              <a:t>9</a:t>
            </a:fld>
            <a:endParaRPr lang="fr-FR"/>
          </a:p>
        </p:txBody>
      </p:sp>
      <p:sp>
        <p:nvSpPr>
          <p:cNvPr id="164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64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CC2FA8-ED87-4F09-AD67-A0CBD664DDAB}" type="slidenum">
              <a:rPr lang="fr-FR"/>
              <a:pPr/>
              <a:t>10</a:t>
            </a:fld>
            <a:endParaRPr lang="fr-FR"/>
          </a:p>
        </p:txBody>
      </p:sp>
      <p:sp>
        <p:nvSpPr>
          <p:cNvPr id="164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64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870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9D8F86-E7BB-4DFC-82B2-13FD3F213810}" type="slidenum">
              <a:rPr lang="fr-FR" smtClean="0"/>
              <a:pPr/>
              <a:t>12</a:t>
            </a:fld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B96F1-916D-3441-AD19-F1D387FEB9EE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568139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86800" y="6492877"/>
            <a:ext cx="4572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AFEA9B48-B56A-AA49-9D2F-5CD95DBB6944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0"/>
          </p:nvPr>
        </p:nvSpPr>
        <p:spPr>
          <a:xfrm>
            <a:off x="457199" y="6317437"/>
            <a:ext cx="6394287" cy="429439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075471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500143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39750" indent="-176213">
              <a:buFont typeface="Calibri Light" panose="020F0302020204030204" pitchFamily="34" charset="0"/>
              <a:buChar char="‐"/>
              <a:defRPr/>
            </a:lvl2pPr>
            <a:lvl3pPr marL="804863" indent="-176213">
              <a:buFont typeface="Calibri Light" panose="020F0302020204030204" pitchFamily="34" charset="0"/>
              <a:buChar char="‐"/>
              <a:defRPr/>
            </a:lvl3pPr>
            <a:lvl4pPr marL="1168400" indent="-276225">
              <a:defRPr/>
            </a:lvl4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86800" y="6492877"/>
            <a:ext cx="4572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AFEA9B48-B56A-AA49-9D2F-5CD95DBB6944}" type="slidenum">
              <a:rPr lang="fr-FR"/>
              <a:pPr/>
              <a:t>‹N°›</a:t>
            </a:fld>
            <a:endParaRPr lang="fr-FR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0"/>
          </p:nvPr>
        </p:nvSpPr>
        <p:spPr>
          <a:xfrm>
            <a:off x="457199" y="6317437"/>
            <a:ext cx="6394287" cy="429439"/>
          </a:xfrm>
        </p:spPr>
        <p:txBody>
          <a:bodyPr>
            <a:normAutofit/>
          </a:bodyPr>
          <a:lstStyle>
            <a:lvl1pPr marL="0" indent="0">
              <a:buNone/>
              <a:defRPr sz="800">
                <a:solidFill>
                  <a:srgbClr val="075471"/>
                </a:solidFill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xmlns="" val="1500143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1066800" y="2101850"/>
            <a:ext cx="3810000" cy="4114800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029200" y="2101850"/>
            <a:ext cx="3810000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066800" y="6413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429000" y="6413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13500"/>
            <a:ext cx="914400" cy="457200"/>
          </a:xfrm>
        </p:spPr>
        <p:txBody>
          <a:bodyPr/>
          <a:lstStyle>
            <a:lvl1pPr>
              <a:defRPr/>
            </a:lvl1pPr>
          </a:lstStyle>
          <a:p>
            <a:fld id="{3ECEDEC1-A0EA-47C7-8FA4-EA53BB0FFDE8}" type="slidenum">
              <a:rPr lang="fr-FR"/>
              <a:pPr/>
              <a:t>‹N°›</a:t>
            </a:fld>
            <a:endParaRPr lang="fr-FR" sz="1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9D98C64-C538-4A18-A76A-117DCD35C49B}" type="slidenum">
              <a:rPr lang="fr-FR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5D6C9B-3E5C-4B15-898B-17CB134CE176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82E0B2-78DA-490A-BA40-84D64F5A6B4E}" type="slidenum">
              <a:rPr lang="fr-FR"/>
              <a:pPr/>
              <a:t>‹N°›</a:t>
            </a:fld>
            <a:fld id="{4E33B5E0-2960-4CB7-A038-ED8C0871AC36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6FD83F-5F14-478E-8E7F-3609C85C9E07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9DBC2-B44D-41DE-B6E7-2D09A0220CB5}" type="slidenum">
              <a:rPr lang="fr-FR"/>
              <a:pPr/>
              <a:t>‹N°›</a:t>
            </a:fld>
            <a:fld id="{0846A756-4A11-4F1F-9D8A-FF851F65903A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489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065624-FB9F-49B4-AC99-F9F744EB511C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DC30D9-3EA4-4DAA-9501-1AD07734F01F}" type="slidenum">
              <a:rPr lang="fr-FR"/>
              <a:pPr/>
              <a:t>‹N°›</a:t>
            </a:fld>
            <a:fld id="{EE03B528-BDBF-4471-A584-6C05D7B5927E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85802" y="1981200"/>
            <a:ext cx="381846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39736" y="1981200"/>
            <a:ext cx="381846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1C3F29-7348-4728-AB6B-CA83869ED120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C6976-02EF-4185-AEF5-39936E44E549}" type="slidenum">
              <a:rPr lang="fr-FR"/>
              <a:pPr/>
              <a:t>‹N°›</a:t>
            </a:fld>
            <a:fld id="{D74E2F61-E92C-4830-8964-34CFD7D5CB2E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F87E82-B21F-4AC4-8FFF-5817438B002D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8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8E43D-EC43-4E47-9C3A-C9C33FE42DD1}" type="slidenum">
              <a:rPr lang="fr-FR"/>
              <a:pPr/>
              <a:t>‹N°›</a:t>
            </a:fld>
            <a:fld id="{943D0BD8-47D9-40DD-B232-E59F7E913552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4992DD-B656-4B80-AAD7-1A642C542914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60BECA-BDC3-4E8F-A95C-AD33E49DD6E2}" type="slidenum">
              <a:rPr lang="fr-FR"/>
              <a:pPr/>
              <a:t>‹N°›</a:t>
            </a:fld>
            <a:fld id="{B845D128-C4FB-4AC3-AE62-43DE23229639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837310-71D5-434E-B647-A6CA8FC7A257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84273-FA03-4400-AD7C-E2314FB910C2}" type="slidenum">
              <a:rPr lang="fr-FR"/>
              <a:pPr/>
              <a:t>‹N°›</a:t>
            </a:fld>
            <a:fld id="{B4ADFA62-6716-4BA8-899E-14E9B4F1B5BE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48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756" y="273055"/>
            <a:ext cx="511104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48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5CF0F7-AA91-428B-ABC1-31B2E059DB73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149E0B-4EEE-4357-B20C-550E5FB5DCF0}" type="slidenum">
              <a:rPr lang="fr-FR"/>
              <a:pPr/>
              <a:t>‹N°›</a:t>
            </a:fld>
            <a:fld id="{742F91D8-0162-40CA-9553-388C367A0A22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836AE4-E93C-40D2-97EB-AB29447E646B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4BC50D-C3BE-4A2C-AE91-3D61696CE5F4}" type="slidenum">
              <a:rPr lang="fr-FR"/>
              <a:pPr/>
              <a:t>‹N°›</a:t>
            </a:fld>
            <a:fld id="{82B9974E-0732-4B30-8CA6-BA5F5E511549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F2163C-6B7C-40EE-B6D2-2FE9305F7443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42697-1B2B-47D0-91CC-DAED85FC2990}" type="slidenum">
              <a:rPr lang="fr-FR"/>
              <a:pPr/>
              <a:t>‹N°›</a:t>
            </a:fld>
            <a:fld id="{E9A2112C-9BD6-40D8-B02C-01832ACC2125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15101" y="609600"/>
            <a:ext cx="1943100" cy="5486400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93834" cy="5486400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CEFFC9-D3CB-4795-B510-65C242D8114B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F52D0E-BA40-4BDC-9D87-EC54175DA5F5}" type="slidenum">
              <a:rPr lang="fr-FR"/>
              <a:pPr/>
              <a:t>‹N°›</a:t>
            </a:fld>
            <a:fld id="{0C5A765F-E994-4DA9-A44B-4F7B123CE8C0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re. Image de la bibliothèqu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'image de la bibliothèque 2"/>
          <p:cNvSpPr>
            <a:spLocks noGrp="1"/>
          </p:cNvSpPr>
          <p:nvPr>
            <p:ph type="clipArt" sz="half" idx="1"/>
          </p:nvPr>
        </p:nvSpPr>
        <p:spPr>
          <a:xfrm>
            <a:off x="685802" y="1981200"/>
            <a:ext cx="3818467" cy="4114800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39736" y="1981200"/>
            <a:ext cx="3818467" cy="41148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B6569-183C-4A6C-8490-5D8A11384EB2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27CD8C-F06A-4FDF-9D05-BD8DF68943BA}" type="slidenum">
              <a:rPr lang="fr-FR"/>
              <a:pPr/>
              <a:t>‹N°›</a:t>
            </a:fld>
            <a:fld id="{B7224AF2-671E-4803-8F58-7225F66FBF32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09/05/2019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  <p:sldLayoutId id="2147483674" r:id="rId13"/>
    <p:sldLayoutId id="2147483675" r:id="rId14"/>
    <p:sldLayoutId id="2147483676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et modifiez le titre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355332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F9C0504-E55F-4143-B9A1-162179B7C4ED}" type="datetime1">
              <a:rPr lang="fr-FR"/>
              <a:pPr/>
              <a:t>09/05/2019</a:t>
            </a:fld>
            <a:endParaRPr lang="fr-FR"/>
          </a:p>
        </p:txBody>
      </p:sp>
      <p:sp>
        <p:nvSpPr>
          <p:cNvPr id="355333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55334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1B55417-2E97-4170-A68E-C7CC286549DF}" type="slidenum">
              <a:rPr lang="fr-FR"/>
              <a:pPr/>
              <a:t>‹N°›</a:t>
            </a:fld>
            <a:fld id="{28F79FAA-0233-4830-9D3E-8CF8C5FE53E7}" type="slidenum">
              <a:rPr lang="fr-FR">
                <a:solidFill>
                  <a:srgbClr val="F3FF05"/>
                </a:solidFill>
              </a:rPr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3FF05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3FF05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3FF05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3FF05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3FF05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3FF05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3FF05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3FF05"/>
          </a:solidFill>
          <a:latin typeface="+mn-lt"/>
          <a:ea typeface="ＭＳ Ｐゴシック" charset="-128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blog.bufferapp.com/wp-content/uploads/2013/09/brain-power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player.slideplayer.fr/3/1293877/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justacote.com/photos_entreprises/thermes-saint-amand-les-eaux-1362294824.jpg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42908" y="642918"/>
            <a:ext cx="9286908" cy="2886094"/>
          </a:xfrm>
        </p:spPr>
        <p:txBody>
          <a:bodyPr>
            <a:normAutofit fontScale="90000"/>
          </a:bodyPr>
          <a:lstStyle/>
          <a:p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HISTOIRE NATURELLE DE LA FIBROMYALGIE  </a:t>
            </a:r>
            <a:br>
              <a:rPr lang="fr-FR" b="1" dirty="0" smtClean="0"/>
            </a:br>
            <a:r>
              <a:rPr lang="fr-FR" b="1" dirty="0" smtClean="0"/>
              <a:t> une quadruple actualité </a:t>
            </a:r>
            <a:br>
              <a:rPr lang="fr-FR" b="1" dirty="0" smtClean="0"/>
            </a:br>
            <a:r>
              <a:rPr lang="fr-FR" b="1" dirty="0" smtClean="0"/>
              <a:t>1 le corps déréglé, </a:t>
            </a:r>
            <a:br>
              <a:rPr lang="fr-FR" b="1" dirty="0" smtClean="0"/>
            </a:br>
            <a:r>
              <a:rPr lang="fr-FR" b="1" dirty="0" smtClean="0"/>
              <a:t>2 le cerveau  déprogrammé,</a:t>
            </a:r>
            <a:br>
              <a:rPr lang="fr-FR" b="1" dirty="0" smtClean="0"/>
            </a:br>
            <a:r>
              <a:rPr lang="fr-FR" b="1" dirty="0" smtClean="0"/>
              <a:t>3 le comportement désadapté </a:t>
            </a:r>
            <a:br>
              <a:rPr lang="fr-FR" b="1" dirty="0" smtClean="0"/>
            </a:br>
            <a:r>
              <a:rPr lang="fr-FR" b="1" dirty="0" smtClean="0"/>
              <a:t> d’où  le thermalisme : </a:t>
            </a:r>
            <a:br>
              <a:rPr lang="fr-FR" b="1" dirty="0" smtClean="0"/>
            </a:br>
            <a:r>
              <a:rPr lang="fr-FR" b="1" dirty="0" smtClean="0"/>
              <a:t>règle, programme,  adapte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57290" y="4786322"/>
            <a:ext cx="6400800" cy="1752600"/>
          </a:xfrm>
        </p:spPr>
        <p:txBody>
          <a:bodyPr/>
          <a:lstStyle/>
          <a:p>
            <a:r>
              <a:rPr lang="fr-FR" dirty="0" smtClean="0"/>
              <a:t>Dr Patrick GINIES </a:t>
            </a:r>
          </a:p>
          <a:p>
            <a:r>
              <a:rPr lang="fr-FR" dirty="0" smtClean="0"/>
              <a:t>CHU  MONTPELLIER</a:t>
            </a:r>
          </a:p>
          <a:p>
            <a:r>
              <a:rPr lang="fr-FR" dirty="0" smtClean="0"/>
              <a:t> DAX   Les Bains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86BA-4C01-4BE0-9303-105100DDC253}" type="slidenum">
              <a:rPr lang="fr-FR"/>
              <a:pPr/>
              <a:t>10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1648642" name="Rectangle 2"/>
          <p:cNvSpPr>
            <a:spLocks noChangeArrowheads="1"/>
          </p:cNvSpPr>
          <p:nvPr/>
        </p:nvSpPr>
        <p:spPr bwMode="auto">
          <a:xfrm>
            <a:off x="395536" y="1340768"/>
            <a:ext cx="358140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dirty="0"/>
              <a:t>Douleur </a:t>
            </a:r>
            <a:r>
              <a:rPr lang="fr-FR" sz="2400" dirty="0" smtClean="0"/>
              <a:t>chronique</a:t>
            </a:r>
          </a:p>
          <a:p>
            <a:pPr algn="ctr"/>
            <a:r>
              <a:rPr lang="fr-FR" sz="2400" dirty="0" smtClean="0"/>
              <a:t>Douleur Etat</a:t>
            </a:r>
            <a:endParaRPr lang="fr-FR" sz="2400" dirty="0"/>
          </a:p>
        </p:txBody>
      </p:sp>
      <p:sp>
        <p:nvSpPr>
          <p:cNvPr id="1648643" name="Rectangle 3"/>
          <p:cNvSpPr>
            <a:spLocks noChangeArrowheads="1"/>
          </p:cNvSpPr>
          <p:nvPr/>
        </p:nvSpPr>
        <p:spPr bwMode="auto">
          <a:xfrm>
            <a:off x="5076056" y="1412776"/>
            <a:ext cx="358140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dirty="0"/>
              <a:t>Catastrophisme</a:t>
            </a:r>
          </a:p>
          <a:p>
            <a:pPr algn="ctr"/>
            <a:r>
              <a:rPr lang="fr-FR" sz="2400" dirty="0"/>
              <a:t>Peur de la douleur</a:t>
            </a:r>
          </a:p>
          <a:p>
            <a:pPr algn="ctr"/>
            <a:r>
              <a:rPr lang="fr-FR" sz="2400" dirty="0" err="1"/>
              <a:t>Kinésiophobie</a:t>
            </a:r>
            <a:endParaRPr lang="fr-FR" sz="2400" dirty="0"/>
          </a:p>
        </p:txBody>
      </p:sp>
      <p:sp>
        <p:nvSpPr>
          <p:cNvPr id="1648644" name="AutoShape 4"/>
          <p:cNvSpPr>
            <a:spLocks noChangeArrowheads="1"/>
          </p:cNvSpPr>
          <p:nvPr/>
        </p:nvSpPr>
        <p:spPr bwMode="auto">
          <a:xfrm>
            <a:off x="3286116" y="3571876"/>
            <a:ext cx="3200400" cy="144780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dirty="0"/>
              <a:t>Déconditionnement</a:t>
            </a:r>
          </a:p>
          <a:p>
            <a:pPr algn="ctr"/>
            <a:r>
              <a:rPr lang="fr-FR" sz="2400" dirty="0"/>
              <a:t>À l’effort</a:t>
            </a:r>
          </a:p>
        </p:txBody>
      </p:sp>
      <p:sp>
        <p:nvSpPr>
          <p:cNvPr id="1648645" name="Rectangle 5"/>
          <p:cNvSpPr>
            <a:spLocks noChangeArrowheads="1"/>
          </p:cNvSpPr>
          <p:nvPr/>
        </p:nvSpPr>
        <p:spPr bwMode="auto">
          <a:xfrm>
            <a:off x="2786050" y="5562600"/>
            <a:ext cx="358140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b="1" dirty="0"/>
              <a:t>Aggravation du </a:t>
            </a:r>
            <a:r>
              <a:rPr lang="fr-FR" sz="2400" b="1" dirty="0" smtClean="0"/>
              <a:t>handicap</a:t>
            </a:r>
          </a:p>
          <a:p>
            <a:pPr algn="ctr"/>
            <a:r>
              <a:rPr lang="fr-FR" sz="2400" dirty="0" smtClean="0"/>
              <a:t>Corporel , Emotionnel, Social</a:t>
            </a:r>
            <a:endParaRPr lang="fr-FR" sz="2400" dirty="0"/>
          </a:p>
        </p:txBody>
      </p:sp>
      <p:sp>
        <p:nvSpPr>
          <p:cNvPr id="1648646" name="Line 6"/>
          <p:cNvSpPr>
            <a:spLocks noChangeShapeType="1"/>
          </p:cNvSpPr>
          <p:nvPr/>
        </p:nvSpPr>
        <p:spPr bwMode="auto">
          <a:xfrm>
            <a:off x="4071934" y="1857364"/>
            <a:ext cx="9906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7" name="Line 7"/>
          <p:cNvSpPr>
            <a:spLocks noChangeShapeType="1"/>
          </p:cNvSpPr>
          <p:nvPr/>
        </p:nvSpPr>
        <p:spPr bwMode="auto">
          <a:xfrm>
            <a:off x="2915816" y="2636912"/>
            <a:ext cx="1084672" cy="1011156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8" name="Line 8"/>
          <p:cNvSpPr>
            <a:spLocks noChangeShapeType="1"/>
          </p:cNvSpPr>
          <p:nvPr/>
        </p:nvSpPr>
        <p:spPr bwMode="auto">
          <a:xfrm flipH="1">
            <a:off x="5286380" y="2708920"/>
            <a:ext cx="1301844" cy="862956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9" name="Line 9"/>
          <p:cNvSpPr>
            <a:spLocks noChangeShapeType="1"/>
          </p:cNvSpPr>
          <p:nvPr/>
        </p:nvSpPr>
        <p:spPr bwMode="auto">
          <a:xfrm>
            <a:off x="4857752" y="5000636"/>
            <a:ext cx="0" cy="5334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cxnSp>
        <p:nvCxnSpPr>
          <p:cNvPr id="1648650" name="AutoShape 10"/>
          <p:cNvCxnSpPr>
            <a:cxnSpLocks noChangeShapeType="1"/>
            <a:stCxn id="1648645" idx="1"/>
            <a:endCxn id="1648642" idx="1"/>
          </p:cNvCxnSpPr>
          <p:nvPr/>
        </p:nvCxnSpPr>
        <p:spPr bwMode="auto">
          <a:xfrm rot="10800000">
            <a:off x="395536" y="1988468"/>
            <a:ext cx="2390514" cy="4221832"/>
          </a:xfrm>
          <a:prstGeom prst="bentConnector3">
            <a:avLst>
              <a:gd name="adj1" fmla="val 109563"/>
            </a:avLst>
          </a:prstGeom>
          <a:noFill/>
          <a:ln w="38100">
            <a:solidFill>
              <a:srgbClr val="FF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648651" name="AutoShape 11"/>
          <p:cNvCxnSpPr>
            <a:cxnSpLocks noChangeShapeType="1"/>
            <a:stCxn id="1648645" idx="3"/>
            <a:endCxn id="1648643" idx="3"/>
          </p:cNvCxnSpPr>
          <p:nvPr/>
        </p:nvCxnSpPr>
        <p:spPr bwMode="auto">
          <a:xfrm flipV="1">
            <a:off x="6367450" y="2060476"/>
            <a:ext cx="2290006" cy="4149824"/>
          </a:xfrm>
          <a:prstGeom prst="bentConnector3">
            <a:avLst>
              <a:gd name="adj1" fmla="val 109983"/>
            </a:avLst>
          </a:prstGeom>
          <a:noFill/>
          <a:ln w="38100">
            <a:solidFill>
              <a:srgbClr val="FF00FF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" name="ZoneTexte 12"/>
          <p:cNvSpPr txBox="1"/>
          <p:nvPr/>
        </p:nvSpPr>
        <p:spPr>
          <a:xfrm>
            <a:off x="285720" y="214290"/>
            <a:ext cx="2318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b="1" dirty="0" smtClean="0"/>
              <a:t>Oui mais AVANT ???</a:t>
            </a:r>
            <a:endParaRPr lang="fr-FR" sz="2000" b="1" dirty="0"/>
          </a:p>
        </p:txBody>
      </p:sp>
      <p:sp>
        <p:nvSpPr>
          <p:cNvPr id="17" name="Flèche droite 16"/>
          <p:cNvSpPr/>
          <p:nvPr/>
        </p:nvSpPr>
        <p:spPr>
          <a:xfrm>
            <a:off x="2627784" y="188640"/>
            <a:ext cx="223224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5143504" y="285728"/>
            <a:ext cx="3643338" cy="857232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b="1" dirty="0" smtClean="0">
                <a:solidFill>
                  <a:srgbClr val="FF0000"/>
                </a:solidFill>
              </a:rPr>
              <a:t>dés l’enfance  = SUR RESILIENCE </a:t>
            </a:r>
          </a:p>
          <a:p>
            <a:r>
              <a:rPr lang="fr-FR" sz="2000" b="1" dirty="0" smtClean="0">
                <a:solidFill>
                  <a:srgbClr val="FF0000"/>
                </a:solidFill>
              </a:rPr>
              <a:t>Adulte  =  SUR ACTIVITE</a:t>
            </a:r>
          </a:p>
          <a:p>
            <a:endParaRPr lang="fr-FR" sz="2000" dirty="0"/>
          </a:p>
        </p:txBody>
      </p:sp>
      <p:sp>
        <p:nvSpPr>
          <p:cNvPr id="21" name="Flèche vers le bas 20"/>
          <p:cNvSpPr/>
          <p:nvPr/>
        </p:nvSpPr>
        <p:spPr>
          <a:xfrm rot="4020000">
            <a:off x="3899997" y="250151"/>
            <a:ext cx="387690" cy="1655192"/>
          </a:xfrm>
          <a:prstGeom prst="downArrow">
            <a:avLst>
              <a:gd name="adj1" fmla="val 50000"/>
              <a:gd name="adj2" fmla="val 573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500098" y="0"/>
            <a:ext cx="10001320" cy="1143000"/>
          </a:xfrm>
        </p:spPr>
        <p:txBody>
          <a:bodyPr>
            <a:normAutofit fontScale="90000"/>
          </a:bodyPr>
          <a:lstStyle/>
          <a:p>
            <a:r>
              <a:rPr lang="fr-FR" sz="5400" dirty="0" smtClean="0"/>
              <a:t> </a:t>
            </a:r>
            <a:r>
              <a:rPr lang="fr-FR" dirty="0" smtClean="0"/>
              <a:t>une  cyber maladie induite par  l’ </a:t>
            </a:r>
            <a:r>
              <a:rPr lang="fr-FR" sz="4000" dirty="0" smtClean="0"/>
              <a:t>INJUSTICE </a:t>
            </a:r>
            <a:br>
              <a:rPr lang="fr-FR" sz="4000" dirty="0" smtClean="0"/>
            </a:br>
            <a:r>
              <a:rPr lang="fr-FR" sz="4000" dirty="0" smtClean="0"/>
              <a:t> valse triste à 3 temps: 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" y="1600204"/>
            <a:ext cx="9144000" cy="4525963"/>
          </a:xfrm>
          <a:solidFill>
            <a:schemeClr val="bg1"/>
          </a:solidFill>
          <a:ln>
            <a:solidFill>
              <a:srgbClr val="C00000"/>
            </a:solidFill>
          </a:ln>
        </p:spPr>
        <p:txBody>
          <a:bodyPr>
            <a:normAutofit fontScale="92500"/>
          </a:bodyPr>
          <a:lstStyle/>
          <a:p>
            <a:r>
              <a:rPr lang="fr-FR" sz="3600" b="1" dirty="0" smtClean="0"/>
              <a:t>Injustice dans la  fratrie entre 6 et 16 ans</a:t>
            </a:r>
          </a:p>
          <a:p>
            <a:pPr>
              <a:buNone/>
            </a:pPr>
            <a:r>
              <a:rPr lang="fr-FR" dirty="0" smtClean="0"/>
              <a:t>    L’injustice </a:t>
            </a:r>
            <a:r>
              <a:rPr lang="fr-FR" b="1" dirty="0" smtClean="0">
                <a:solidFill>
                  <a:srgbClr val="FF0000"/>
                </a:solidFill>
              </a:rPr>
              <a:t>acceptée</a:t>
            </a:r>
            <a:r>
              <a:rPr lang="fr-FR" dirty="0" smtClean="0"/>
              <a:t> tout en étant 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refoulée</a:t>
            </a:r>
            <a:r>
              <a:rPr lang="fr-FR" b="1" dirty="0" smtClean="0"/>
              <a:t> </a:t>
            </a:r>
            <a:r>
              <a:rPr lang="fr-FR" dirty="0" smtClean="0"/>
              <a:t>puis </a:t>
            </a:r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</a:rPr>
              <a:t>oubliée</a:t>
            </a:r>
          </a:p>
          <a:p>
            <a:r>
              <a:rPr lang="fr-FR" b="1" dirty="0" smtClean="0"/>
              <a:t>Un an avant la FIBRO : une situation de vie ou il y a  un rappel de l’injustice,  </a:t>
            </a:r>
          </a:p>
          <a:p>
            <a:pPr>
              <a:buNone/>
            </a:pPr>
            <a:r>
              <a:rPr lang="fr-FR" dirty="0" smtClean="0"/>
              <a:t>( comme  le vaccin et  son rappel ) = &gt; CIDN  s’effondre</a:t>
            </a:r>
          </a:p>
          <a:p>
            <a:pPr>
              <a:buNone/>
            </a:pPr>
            <a:r>
              <a:rPr lang="fr-FR" dirty="0" smtClean="0"/>
              <a:t>°    </a:t>
            </a:r>
            <a:r>
              <a:rPr lang="fr-FR" b="1" dirty="0" smtClean="0"/>
              <a:t>LA FIBROMYALGIE    </a:t>
            </a:r>
          </a:p>
          <a:p>
            <a:pPr>
              <a:buNone/>
            </a:pPr>
            <a:r>
              <a:rPr lang="fr-FR" dirty="0" smtClean="0"/>
              <a:t>(SULLIVAN  depuis 2008 : test d’injustice ,  elle est manifeste dans 72% des cas.)</a:t>
            </a:r>
          </a:p>
          <a:p>
            <a:pPr>
              <a:buNone/>
            </a:pPr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msotw9_temp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81413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/>
          <a:srcRect t="732" b="732"/>
          <a:stretch>
            <a:fillRect/>
          </a:stretch>
        </p:blipFill>
        <p:spPr bwMode="auto">
          <a:xfrm>
            <a:off x="5000628" y="1214422"/>
            <a:ext cx="3857620" cy="53578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" name="ZoneTexte 3"/>
          <p:cNvSpPr txBox="1"/>
          <p:nvPr/>
        </p:nvSpPr>
        <p:spPr>
          <a:xfrm>
            <a:off x="2214546" y="428604"/>
            <a:ext cx="6712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CONTRÔLE INHIBITEUR DE LA NOCICEPTION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secret de la </a:t>
            </a:r>
            <a:r>
              <a:rPr lang="fr-FR" dirty="0" err="1" smtClean="0"/>
              <a:t>fibromyalgie</a:t>
            </a:r>
            <a:r>
              <a:rPr lang="fr-FR" dirty="0" smtClean="0"/>
              <a:t> !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                                            la baronne hongroise</a:t>
            </a:r>
            <a:endParaRPr lang="fr-FR" dirty="0"/>
          </a:p>
        </p:txBody>
      </p:sp>
      <p:pic>
        <p:nvPicPr>
          <p:cNvPr id="4" name="Picture 3" descr="WilliamBouguereau-Etude#98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3289" y="2374900"/>
            <a:ext cx="3290711" cy="44831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1785926"/>
            <a:ext cx="4572000" cy="41549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DOULEUR     DANS   SA 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CHAIR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SOUFFRIR    DANS   SON </a:t>
            </a: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 </a:t>
            </a: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CŒUR !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ENFERME      DANS    SON  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AME  </a:t>
            </a:r>
            <a:endParaRPr lang="fr-FR" sz="2400" b="1" kern="10" dirty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225536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Sensibilisation  des capteurs nerveux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err="1"/>
              <a:t>Argyriou</a:t>
            </a:r>
            <a:r>
              <a:rPr lang="fr-FR" dirty="0"/>
              <a:t> </a:t>
            </a:r>
            <a:r>
              <a:rPr lang="fr-FR" dirty="0" smtClean="0"/>
              <a:t>AA </a:t>
            </a:r>
            <a:r>
              <a:rPr lang="fr-FR" i="1" dirty="0" smtClean="0"/>
              <a:t>et al</a:t>
            </a:r>
            <a:r>
              <a:rPr lang="fr-FR" dirty="0" smtClean="0"/>
              <a:t>. </a:t>
            </a:r>
            <a:r>
              <a:rPr lang="fr-FR" dirty="0" err="1"/>
              <a:t>Chemotherapy-induced</a:t>
            </a:r>
            <a:r>
              <a:rPr lang="fr-FR" dirty="0"/>
              <a:t> </a:t>
            </a:r>
            <a:r>
              <a:rPr lang="fr-FR" dirty="0" err="1"/>
              <a:t>peripheral</a:t>
            </a:r>
            <a:r>
              <a:rPr lang="fr-FR" dirty="0"/>
              <a:t> </a:t>
            </a:r>
            <a:r>
              <a:rPr lang="fr-FR" dirty="0" err="1"/>
              <a:t>neurotoxicity</a:t>
            </a:r>
            <a:r>
              <a:rPr lang="fr-FR" dirty="0"/>
              <a:t> (CIPN): an update. </a:t>
            </a:r>
            <a:r>
              <a:rPr lang="fr-FR" dirty="0" err="1"/>
              <a:t>Crit</a:t>
            </a:r>
            <a:r>
              <a:rPr lang="fr-FR" dirty="0"/>
              <a:t> </a:t>
            </a:r>
            <a:r>
              <a:rPr lang="fr-FR" dirty="0" err="1"/>
              <a:t>Rev</a:t>
            </a:r>
            <a:r>
              <a:rPr lang="fr-FR" dirty="0"/>
              <a:t> </a:t>
            </a:r>
            <a:r>
              <a:rPr lang="fr-FR" dirty="0" err="1"/>
              <a:t>Oncol</a:t>
            </a:r>
            <a:r>
              <a:rPr lang="fr-FR" dirty="0"/>
              <a:t> </a:t>
            </a:r>
            <a:r>
              <a:rPr lang="fr-FR" dirty="0" err="1"/>
              <a:t>Hematol</a:t>
            </a:r>
            <a:r>
              <a:rPr lang="fr-FR" dirty="0"/>
              <a:t>. 2012;82(1):51-77.</a:t>
            </a:r>
          </a:p>
          <a:p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EA9B48-B56A-AA49-9D2F-5CD95DBB6944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4" t="1311" r="3016" b="2001"/>
          <a:stretch/>
        </p:blipFill>
        <p:spPr>
          <a:xfrm>
            <a:off x="571472" y="1428735"/>
            <a:ext cx="7786741" cy="486378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ZoneTexte 5"/>
          <p:cNvSpPr txBox="1"/>
          <p:nvPr/>
        </p:nvSpPr>
        <p:spPr>
          <a:xfrm>
            <a:off x="5572132" y="5000636"/>
            <a:ext cx="2433247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HYPER NOCICEPTION </a:t>
            </a:r>
          </a:p>
          <a:p>
            <a:r>
              <a:rPr lang="fr-FR" b="1" dirty="0" smtClean="0">
                <a:solidFill>
                  <a:schemeClr val="bg1"/>
                </a:solidFill>
              </a:rPr>
              <a:t>INTRA NEURONALE !! </a:t>
            </a:r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572132" y="5715016"/>
            <a:ext cx="278608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bg1"/>
                </a:solidFill>
              </a:rPr>
              <a:t>HYPER NOCICEPTION de cause NEUROPATHIQUE !!</a:t>
            </a:r>
            <a:endParaRPr lang="fr-FR" sz="1600" b="1" dirty="0">
              <a:solidFill>
                <a:schemeClr val="bg1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0" y="4857760"/>
            <a:ext cx="2071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Nocicepteur</a:t>
            </a:r>
            <a:endParaRPr lang="fr-FR" sz="2800" b="1" dirty="0"/>
          </a:p>
        </p:txBody>
      </p:sp>
      <p:sp>
        <p:nvSpPr>
          <p:cNvPr id="11" name="Cylindre 10"/>
          <p:cNvSpPr/>
          <p:nvPr/>
        </p:nvSpPr>
        <p:spPr>
          <a:xfrm>
            <a:off x="1142976" y="1928802"/>
            <a:ext cx="142876" cy="1357322"/>
          </a:xfrm>
          <a:prstGeom prst="ca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FF0000"/>
            </a:solidFill>
          </a:ln>
          <a:scene3d>
            <a:camera prst="orthographicFront">
              <a:rot lat="600000" lon="0" rev="1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642910" y="1643050"/>
            <a:ext cx="857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vaisseaux</a:t>
            </a:r>
            <a:endParaRPr lang="fr-FR" sz="12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8286776" y="1214422"/>
            <a:ext cx="857224" cy="11079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SNC</a:t>
            </a:r>
          </a:p>
          <a:p>
            <a:r>
              <a:rPr lang="fr-FR" dirty="0" smtClean="0"/>
              <a:t>et </a:t>
            </a:r>
          </a:p>
          <a:p>
            <a:r>
              <a:rPr lang="fr-FR" sz="2400" b="1" dirty="0" smtClean="0"/>
              <a:t>GLIE</a:t>
            </a:r>
            <a:endParaRPr lang="fr-FR" sz="2400" b="1" dirty="0"/>
          </a:p>
        </p:txBody>
      </p:sp>
      <p:sp>
        <p:nvSpPr>
          <p:cNvPr id="14" name="Arc 13"/>
          <p:cNvSpPr/>
          <p:nvPr/>
        </p:nvSpPr>
        <p:spPr>
          <a:xfrm rot="1680000">
            <a:off x="8076022" y="2099139"/>
            <a:ext cx="319353" cy="3252878"/>
          </a:xfrm>
          <a:prstGeom prst="arc">
            <a:avLst>
              <a:gd name="adj1" fmla="val 16246404"/>
              <a:gd name="adj2" fmla="val 4101566"/>
            </a:avLst>
          </a:prstGeom>
          <a:solidFill>
            <a:srgbClr val="00B0F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3214678" y="5857892"/>
            <a:ext cx="1625701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fr-FR" dirty="0" smtClean="0"/>
              <a:t>Environnement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42910" y="5929330"/>
            <a:ext cx="107157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chirurgie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17" name="Explosion 2 16"/>
          <p:cNvSpPr/>
          <p:nvPr/>
        </p:nvSpPr>
        <p:spPr>
          <a:xfrm>
            <a:off x="4714876" y="3714752"/>
            <a:ext cx="2143140" cy="857256"/>
          </a:xfrm>
          <a:prstGeom prst="irregularSeal2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RX TTT</a:t>
            </a:r>
            <a:endParaRPr lang="fr-F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714480" y="1643050"/>
            <a:ext cx="621510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Mastocytes  spécifiques des  cellules atteintes de   neuropathie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4054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1672" y="-1071594"/>
            <a:ext cx="9265672" cy="758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à coins arrondis 5"/>
          <p:cNvSpPr/>
          <p:nvPr/>
        </p:nvSpPr>
        <p:spPr>
          <a:xfrm>
            <a:off x="78153" y="44624"/>
            <a:ext cx="8997461" cy="6408712"/>
          </a:xfrm>
          <a:prstGeom prst="roundRect">
            <a:avLst/>
          </a:prstGeom>
          <a:solidFill>
            <a:srgbClr val="FFFFFF"/>
          </a:solidFill>
          <a:ln w="19050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fr-FR" sz="1600" dirty="0" err="1" smtClean="0">
              <a:solidFill>
                <a:srgbClr val="666666"/>
              </a:solidFill>
            </a:endParaRPr>
          </a:p>
        </p:txBody>
      </p:sp>
      <p:pic>
        <p:nvPicPr>
          <p:cNvPr id="8" name="Picture 2" descr="03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37" t="2748" r="8748" b="2496"/>
          <a:stretch/>
        </p:blipFill>
        <p:spPr bwMode="auto">
          <a:xfrm>
            <a:off x="285720" y="214290"/>
            <a:ext cx="8643998" cy="645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3214678" y="3214686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maux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43834" y="3286124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maux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0034" y="6143644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maux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58148" y="6072206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FF00"/>
                </a:solidFill>
              </a:rPr>
              <a:t>maux</a:t>
            </a:r>
            <a:endParaRPr lang="fr-FR" dirty="0">
              <a:solidFill>
                <a:srgbClr val="FFFF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928926" y="2500306"/>
            <a:ext cx="28080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NOMMER C’EST SOULAGER</a:t>
            </a:r>
          </a:p>
          <a:p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03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s://s1.qwant.com/thumbr/0x0/8/e/6faa736b952b3335f3051bc6091870/b_1_q_0_p_0.jpg?u=http%3A%2F%2Fblog.bufferapp.com%2Fwp-content%2Fuploads%2F2013%2F09%2Fbrain-power.jpg&amp;q=0&amp;b=1&amp;p=0&amp;a=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7222" y="0"/>
            <a:ext cx="10068425" cy="6696039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-285784" y="0"/>
            <a:ext cx="33053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Stanislas  DEHAENE</a:t>
            </a:r>
          </a:p>
          <a:p>
            <a:r>
              <a:rPr lang="fr-FR" sz="2400" b="1" dirty="0" smtClean="0">
                <a:solidFill>
                  <a:schemeClr val="bg1"/>
                </a:solidFill>
              </a:rPr>
              <a:t>Circuits  neuronaux </a:t>
            </a:r>
          </a:p>
          <a:p>
            <a:r>
              <a:rPr lang="fr-FR" sz="2400" b="1" dirty="0" smtClean="0">
                <a:solidFill>
                  <a:schemeClr val="bg1"/>
                </a:solidFill>
              </a:rPr>
              <a:t> fonctionnant par défaut</a:t>
            </a:r>
            <a:endParaRPr lang="fr-F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4A4D8-CEBF-46F6-B343-755EE21F9530}" type="slidenum">
              <a:rPr lang="fr-FR"/>
              <a:pPr/>
              <a:t>18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2242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571480"/>
            <a:ext cx="9144000" cy="1285884"/>
          </a:xfrm>
        </p:spPr>
        <p:txBody>
          <a:bodyPr>
            <a:normAutofit fontScale="90000"/>
          </a:bodyPr>
          <a:lstStyle/>
          <a:p>
            <a:r>
              <a:rPr lang="fr-FR" dirty="0"/>
              <a:t>Troubles du </a:t>
            </a:r>
            <a:r>
              <a:rPr lang="fr-FR" dirty="0" smtClean="0"/>
              <a:t>sommeil de la </a:t>
            </a:r>
            <a:r>
              <a:rPr lang="fr-FR" dirty="0" err="1" smtClean="0"/>
              <a:t>fibromyalgie</a:t>
            </a:r>
            <a:r>
              <a:rPr lang="fr-FR" dirty="0" smtClean="0"/>
              <a:t>:</a:t>
            </a:r>
            <a:br>
              <a:rPr lang="fr-FR" dirty="0" smtClean="0"/>
            </a:br>
            <a:r>
              <a:rPr lang="fr-FR" dirty="0" smtClean="0"/>
              <a:t>40% de la vie  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22425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1571612"/>
            <a:ext cx="9144000" cy="559753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fr-FR" sz="1800" dirty="0" smtClean="0"/>
          </a:p>
          <a:p>
            <a:pPr>
              <a:lnSpc>
                <a:spcPct val="90000"/>
              </a:lnSpc>
            </a:pPr>
            <a:r>
              <a:rPr lang="fr-FR" sz="1800" dirty="0" err="1" smtClean="0"/>
              <a:t>Moldofsky</a:t>
            </a:r>
            <a:r>
              <a:rPr lang="fr-FR" sz="1800" dirty="0" smtClean="0"/>
              <a:t> </a:t>
            </a:r>
            <a:r>
              <a:rPr lang="fr-FR" sz="1800" dirty="0"/>
              <a:t>(1975</a:t>
            </a:r>
            <a:r>
              <a:rPr lang="fr-FR" sz="1800" dirty="0" smtClean="0"/>
              <a:t>): pas très spécifiques  Mélange </a:t>
            </a:r>
            <a:r>
              <a:rPr lang="fr-FR" sz="1800" dirty="0"/>
              <a:t>anormal d'une fréquence rapide alpha sur un tracé de sommeil lent profond (alpha-delta</a:t>
            </a:r>
            <a:r>
              <a:rPr lang="fr-FR" sz="2000" dirty="0" smtClean="0"/>
              <a:t>)</a:t>
            </a:r>
          </a:p>
          <a:p>
            <a:pPr lvl="2">
              <a:lnSpc>
                <a:spcPct val="90000"/>
              </a:lnSpc>
              <a:buNone/>
            </a:pPr>
            <a:r>
              <a:rPr lang="fr-FR" sz="2000" dirty="0"/>
              <a:t> 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LA NUIT :Le cerveau est actif le corps  passif</a:t>
            </a:r>
          </a:p>
          <a:p>
            <a:pPr>
              <a:lnSpc>
                <a:spcPct val="90000"/>
              </a:lnSpc>
            </a:pPr>
            <a:r>
              <a:rPr lang="fr-FR" dirty="0" smtClean="0"/>
              <a:t>LE JOUR : Le cerveau est passif le corps actif</a:t>
            </a:r>
          </a:p>
          <a:p>
            <a:pPr>
              <a:lnSpc>
                <a:spcPct val="90000"/>
              </a:lnSpc>
              <a:buNone/>
            </a:pPr>
            <a:r>
              <a:rPr lang="fr-FR" dirty="0" smtClean="0"/>
              <a:t>    </a:t>
            </a:r>
            <a:r>
              <a:rPr lang="fr-FR" sz="3000" dirty="0" smtClean="0"/>
              <a:t>le cerveau, la nuit, doit gérer  le corps douloureux de la veille par des rêves adaptés ou la punition , la culpabilité, et l’injustice CORROBORE  les sensations du jour </a:t>
            </a:r>
          </a:p>
          <a:p>
            <a:pPr>
              <a:lnSpc>
                <a:spcPct val="90000"/>
              </a:lnSpc>
              <a:buNone/>
            </a:pPr>
            <a:r>
              <a:rPr lang="fr-FR" sz="3000" dirty="0" smtClean="0"/>
              <a:t>    et ces nouveaux logiciels  entravent les systèmes antalgiques le lendemain( cercle vicieux)</a:t>
            </a:r>
          </a:p>
          <a:p>
            <a:pPr>
              <a:lnSpc>
                <a:spcPct val="90000"/>
              </a:lnSpc>
              <a:buNone/>
            </a:pPr>
            <a:endParaRPr lang="fr-FR" sz="3000" dirty="0" smtClean="0"/>
          </a:p>
          <a:p>
            <a:pPr lvl="2">
              <a:lnSpc>
                <a:spcPct val="90000"/>
              </a:lnSpc>
              <a:buFontTx/>
              <a:buNone/>
            </a:pP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PRINCIPES NOUVEAUX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286412"/>
          </a:xfrm>
        </p:spPr>
        <p:txBody>
          <a:bodyPr>
            <a:normAutofit fontScale="85000" lnSpcReduction="10000"/>
          </a:bodyPr>
          <a:lstStyle/>
          <a:p>
            <a:r>
              <a:rPr lang="fr-FR" dirty="0" smtClean="0"/>
              <a:t>Facteur de résilience </a:t>
            </a:r>
            <a:r>
              <a:rPr lang="fr-FR" b="1" dirty="0" smtClean="0"/>
              <a:t>trop efficace </a:t>
            </a:r>
          </a:p>
          <a:p>
            <a:r>
              <a:rPr lang="fr-FR" b="1" dirty="0" smtClean="0"/>
              <a:t>Sur régime  Répétés:</a:t>
            </a:r>
            <a:r>
              <a:rPr lang="fr-FR" dirty="0" smtClean="0"/>
              <a:t> les programmes cérébraux,  neuronaux , et musculaires  en  sur régime. </a:t>
            </a:r>
          </a:p>
          <a:p>
            <a:r>
              <a:rPr lang="fr-FR" dirty="0" smtClean="0"/>
              <a:t>Spirale de </a:t>
            </a:r>
            <a:r>
              <a:rPr lang="fr-FR" b="1" dirty="0" smtClean="0"/>
              <a:t>dérégulation</a:t>
            </a:r>
            <a:r>
              <a:rPr lang="fr-FR" dirty="0" smtClean="0"/>
              <a:t> progressive (petite fibre sensible)</a:t>
            </a:r>
          </a:p>
          <a:p>
            <a:r>
              <a:rPr lang="fr-FR" dirty="0" smtClean="0"/>
              <a:t>Neurochimie de l’inflammation  dans les nerfs  (GRP</a:t>
            </a:r>
            <a:r>
              <a:rPr lang="fr-FR" dirty="0" smtClean="0"/>
              <a:t>)</a:t>
            </a:r>
          </a:p>
          <a:p>
            <a:r>
              <a:rPr lang="fr-FR" dirty="0" smtClean="0"/>
              <a:t> </a:t>
            </a:r>
            <a:r>
              <a:rPr lang="fr-FR" b="1" dirty="0" err="1" smtClean="0"/>
              <a:t>Remémorisation</a:t>
            </a:r>
            <a:r>
              <a:rPr lang="fr-FR" b="1" dirty="0" smtClean="0"/>
              <a:t> </a:t>
            </a:r>
            <a:r>
              <a:rPr lang="fr-FR" dirty="0" smtClean="0"/>
              <a:t>du trauma par un détail émotionnel</a:t>
            </a:r>
            <a:endParaRPr lang="fr-FR" dirty="0" smtClean="0"/>
          </a:p>
          <a:p>
            <a:r>
              <a:rPr lang="fr-FR" dirty="0" smtClean="0"/>
              <a:t>le </a:t>
            </a:r>
            <a:r>
              <a:rPr lang="fr-FR" dirty="0" smtClean="0"/>
              <a:t>traitement :</a:t>
            </a:r>
            <a:r>
              <a:rPr lang="fr-FR" b="1" dirty="0" smtClean="0"/>
              <a:t> rééquilibre  </a:t>
            </a:r>
            <a:r>
              <a:rPr lang="fr-FR" dirty="0" smtClean="0"/>
              <a:t>de PHASE par petites touches , multiples , et sur tout les claviers « désaccordés »</a:t>
            </a:r>
          </a:p>
          <a:p>
            <a:r>
              <a:rPr lang="fr-FR" dirty="0" smtClean="0"/>
              <a:t>SOCIO-SANTE :1945/1990 rural=&gt; urbain = SPASMOPHILIE</a:t>
            </a:r>
          </a:p>
          <a:p>
            <a:pPr>
              <a:buNone/>
            </a:pPr>
            <a:r>
              <a:rPr lang="fr-FR" dirty="0" smtClean="0"/>
              <a:t>                               1990/2025 local=&gt; mondial = FIBROMYALGIE  </a:t>
            </a:r>
          </a:p>
          <a:p>
            <a:pPr>
              <a:buNone/>
            </a:pPr>
            <a:r>
              <a:rPr lang="fr-FR" dirty="0" smtClean="0"/>
              <a:t>                               2025/2050 réel =&gt; virtuel = ELECTROSENSIBLE? 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re 3"/>
          <p:cNvSpPr>
            <a:spLocks noGrp="1"/>
          </p:cNvSpPr>
          <p:nvPr>
            <p:ph type="title"/>
          </p:nvPr>
        </p:nvSpPr>
        <p:spPr>
          <a:xfrm>
            <a:off x="643467" y="152400"/>
            <a:ext cx="7772400" cy="1143000"/>
          </a:xfrm>
        </p:spPr>
        <p:txBody>
          <a:bodyPr/>
          <a:lstStyle/>
          <a:p>
            <a:r>
              <a:rPr lang="fr-FR" dirty="0" smtClean="0">
                <a:ea typeface="ＭＳ Ｐゴシック" pitchFamily="34" charset="-128"/>
              </a:rPr>
              <a:t>La </a:t>
            </a:r>
            <a:r>
              <a:rPr lang="fr-FR" dirty="0" err="1" smtClean="0">
                <a:ea typeface="ＭＳ Ｐゴシック" pitchFamily="34" charset="-128"/>
              </a:rPr>
              <a:t>fibromyalgie</a:t>
            </a:r>
            <a:endParaRPr lang="fr-FR" dirty="0" smtClean="0">
              <a:ea typeface="ＭＳ Ｐゴシック" pitchFamily="34" charset="-128"/>
            </a:endParaRPr>
          </a:p>
        </p:txBody>
      </p:sp>
      <p:sp>
        <p:nvSpPr>
          <p:cNvPr id="29699" name="Espace réservé du texte 2"/>
          <p:cNvSpPr>
            <a:spLocks noGrp="1"/>
          </p:cNvSpPr>
          <p:nvPr>
            <p:ph idx="1"/>
          </p:nvPr>
        </p:nvSpPr>
        <p:spPr>
          <a:xfrm>
            <a:off x="0" y="1571612"/>
            <a:ext cx="4800600" cy="411480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endParaRPr lang="fr-FR" dirty="0" smtClean="0">
              <a:ea typeface="ＭＳ Ｐゴシック" pitchFamily="34" charset="-128"/>
            </a:endParaRPr>
          </a:p>
          <a:p>
            <a:r>
              <a:rPr lang="fr-FR" dirty="0" smtClean="0">
                <a:ea typeface="ＭＳ Ｐゴシック" pitchFamily="34" charset="-128"/>
              </a:rPr>
              <a:t>Une maladie mal aimée</a:t>
            </a:r>
          </a:p>
          <a:p>
            <a:endParaRPr lang="fr-FR" dirty="0" smtClean="0">
              <a:ea typeface="ＭＳ Ｐゴシック" pitchFamily="34" charset="-128"/>
            </a:endParaRPr>
          </a:p>
          <a:p>
            <a:pPr lvl="1"/>
            <a:r>
              <a:rPr lang="fr-FR" dirty="0" smtClean="0">
                <a:ea typeface="ＭＳ Ｐゴシック" pitchFamily="34" charset="-128"/>
              </a:rPr>
              <a:t>Infarctus : plébiscité</a:t>
            </a:r>
          </a:p>
          <a:p>
            <a:pPr lvl="1"/>
            <a:endParaRPr lang="fr-FR" dirty="0" smtClean="0">
              <a:ea typeface="ＭＳ Ｐゴシック" pitchFamily="34" charset="-128"/>
            </a:endParaRPr>
          </a:p>
          <a:p>
            <a:pPr lvl="1"/>
            <a:r>
              <a:rPr lang="fr-FR" dirty="0" err="1" smtClean="0">
                <a:ea typeface="ＭＳ Ｐゴシック" pitchFamily="34" charset="-128"/>
              </a:rPr>
              <a:t>Fibromyalgie</a:t>
            </a:r>
            <a:r>
              <a:rPr lang="fr-FR" dirty="0" smtClean="0">
                <a:ea typeface="ＭＳ Ｐゴシック" pitchFamily="34" charset="-128"/>
              </a:rPr>
              <a:t> : reléguée  </a:t>
            </a:r>
          </a:p>
          <a:p>
            <a:endParaRPr lang="fr-FR" dirty="0" smtClean="0">
              <a:ea typeface="ＭＳ Ｐゴシック" pitchFamily="34" charset="-128"/>
            </a:endParaRPr>
          </a:p>
          <a:p>
            <a:endParaRPr lang="fr-FR" dirty="0" smtClean="0">
              <a:ea typeface="ＭＳ Ｐゴシック" pitchFamily="34" charset="-128"/>
            </a:endParaRPr>
          </a:p>
          <a:p>
            <a:r>
              <a:rPr lang="fr-FR" dirty="0" smtClean="0">
                <a:ea typeface="ＭＳ Ｐゴシック" pitchFamily="34" charset="-128"/>
              </a:rPr>
              <a:t>Et on a tort </a:t>
            </a:r>
          </a:p>
          <a:p>
            <a:pPr>
              <a:buFontTx/>
              <a:buNone/>
            </a:pPr>
            <a:r>
              <a:rPr lang="fr-FR" dirty="0" smtClean="0">
                <a:ea typeface="ＭＳ Ｐゴシック" pitchFamily="34" charset="-128"/>
              </a:rPr>
              <a:t>  </a:t>
            </a:r>
          </a:p>
        </p:txBody>
      </p:sp>
      <p:pic>
        <p:nvPicPr>
          <p:cNvPr id="29700" name="Picture 1026" descr="fms rang a.jpg                                                 0000D115&#10;FB Données                     B4CEEB7C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1500174"/>
            <a:ext cx="4800600" cy="4198938"/>
          </a:xfrm>
          <a:prstGeom prst="rect">
            <a:avLst/>
          </a:prstGeom>
          <a:noFill/>
          <a:ln w="76200">
            <a:solidFill>
              <a:srgbClr val="FF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Voies de la douleur et de son contrôle</a:t>
            </a:r>
            <a:br>
              <a:rPr lang="fr-FR" dirty="0" smtClean="0"/>
            </a:br>
            <a:r>
              <a:rPr lang="fr-FR" b="0" dirty="0" smtClean="0"/>
              <a:t>Processus algogène et anti-algogène</a:t>
            </a:r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FEA9B48-B56A-AA49-9D2F-5CD95DBB6944}" type="slidenum">
              <a:rPr lang="fr-FR"/>
              <a:pPr/>
              <a:t>20</a:t>
            </a:fld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altLang="fr-FR" dirty="0" err="1"/>
              <a:t>Ginies</a:t>
            </a:r>
            <a:r>
              <a:rPr lang="fr-FR" altLang="fr-FR" dirty="0"/>
              <a:t> </a:t>
            </a:r>
            <a:r>
              <a:rPr lang="fr-FR" altLang="fr-FR" dirty="0" smtClean="0"/>
              <a:t>P, </a:t>
            </a:r>
            <a:r>
              <a:rPr lang="fr-FR" altLang="fr-FR" dirty="0" err="1"/>
              <a:t>Sirot</a:t>
            </a:r>
            <a:r>
              <a:rPr lang="fr-FR" altLang="fr-FR" dirty="0"/>
              <a:t> J. Guide pratique de l’antalgie. Analgésie, médicaments, matériels. Edition </a:t>
            </a:r>
            <a:r>
              <a:rPr lang="fr-FR" altLang="fr-FR" dirty="0" err="1"/>
              <a:t>Sauramps</a:t>
            </a:r>
            <a:r>
              <a:rPr lang="fr-FR" altLang="fr-FR" dirty="0"/>
              <a:t> Médical 1999, réédition 2002.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4423" y="1641025"/>
            <a:ext cx="4866542" cy="85681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1" y="3247049"/>
            <a:ext cx="5130259" cy="87293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0272" y="4532049"/>
            <a:ext cx="4986451" cy="1251159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48" r="87890" b="62626"/>
          <a:stretch/>
        </p:blipFill>
        <p:spPr>
          <a:xfrm>
            <a:off x="3359682" y="5486399"/>
            <a:ext cx="589322" cy="237564"/>
          </a:xfrm>
          <a:prstGeom prst="rect">
            <a:avLst/>
          </a:prstGeom>
        </p:spPr>
      </p:pic>
      <p:sp>
        <p:nvSpPr>
          <p:cNvPr id="12" name="Flèche vers le bas 11"/>
          <p:cNvSpPr/>
          <p:nvPr/>
        </p:nvSpPr>
        <p:spPr>
          <a:xfrm>
            <a:off x="8501090" y="928670"/>
            <a:ext cx="162000" cy="576000"/>
          </a:xfrm>
          <a:prstGeom prst="down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Flèche droite 16"/>
          <p:cNvSpPr/>
          <p:nvPr/>
        </p:nvSpPr>
        <p:spPr>
          <a:xfrm rot="16200000">
            <a:off x="8294090" y="492728"/>
            <a:ext cx="576000" cy="162000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Espace réservé du contenu 12"/>
          <p:cNvSpPr>
            <a:spLocks noGrp="1"/>
          </p:cNvSpPr>
          <p:nvPr>
            <p:ph idx="1"/>
          </p:nvPr>
        </p:nvSpPr>
        <p:spPr>
          <a:xfrm>
            <a:off x="214282" y="1714488"/>
            <a:ext cx="2423694" cy="983042"/>
          </a:xfrm>
        </p:spPr>
        <p:txBody>
          <a:bodyPr>
            <a:noAutofit/>
          </a:bodyPr>
          <a:lstStyle/>
          <a:p>
            <a: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La non-douleur : </a:t>
            </a:r>
            <a:b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fr-FR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 équilibre de phase latent </a:t>
            </a:r>
            <a:endParaRPr lang="fr-FR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Espace réservé du contenu 12"/>
          <p:cNvSpPr txBox="1">
            <a:spLocks/>
          </p:cNvSpPr>
          <p:nvPr/>
        </p:nvSpPr>
        <p:spPr>
          <a:xfrm>
            <a:off x="214282" y="3214686"/>
            <a:ext cx="2619816" cy="10742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9388" indent="-179388" algn="l" defTabSz="457200" rtl="0" eaLnBrk="1" latinLnBrk="0" hangingPunct="1">
              <a:spcBef>
                <a:spcPct val="20000"/>
              </a:spcBef>
              <a:buClr>
                <a:srgbClr val="075471"/>
              </a:buClr>
              <a:buFont typeface="Arial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6088" indent="-2667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075471"/>
                </a:solidFill>
                <a:latin typeface="Arial"/>
                <a:ea typeface="+mn-ea"/>
                <a:cs typeface="Arial"/>
              </a:defRPr>
            </a:lvl2pPr>
            <a:lvl3pPr marL="625475" indent="-17938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900113" indent="-274638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200" dirty="0" smtClean="0"/>
              <a:t>La douleur : </a:t>
            </a:r>
            <a:br>
              <a:rPr lang="fr-FR" sz="2200" dirty="0" smtClean="0"/>
            </a:br>
            <a:r>
              <a:rPr lang="fr-FR" sz="2200" dirty="0" smtClean="0"/>
              <a:t>un équilibre déphasé turbulent </a:t>
            </a:r>
            <a:endParaRPr lang="fr-FR" sz="2200" dirty="0"/>
          </a:p>
        </p:txBody>
      </p:sp>
      <p:sp>
        <p:nvSpPr>
          <p:cNvPr id="20" name="Espace réservé du contenu 12"/>
          <p:cNvSpPr txBox="1">
            <a:spLocks/>
          </p:cNvSpPr>
          <p:nvPr/>
        </p:nvSpPr>
        <p:spPr>
          <a:xfrm>
            <a:off x="285720" y="4643446"/>
            <a:ext cx="2502687" cy="11484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9388" indent="-179388" algn="l" defTabSz="457200" rtl="0" eaLnBrk="1" latinLnBrk="0" hangingPunct="1">
              <a:spcBef>
                <a:spcPct val="20000"/>
              </a:spcBef>
              <a:buClr>
                <a:srgbClr val="075471"/>
              </a:buClr>
              <a:buFont typeface="Arial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6088" indent="-2667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075471"/>
                </a:solidFill>
                <a:latin typeface="Arial"/>
                <a:ea typeface="+mn-ea"/>
                <a:cs typeface="Arial"/>
              </a:defRPr>
            </a:lvl2pPr>
            <a:lvl3pPr marL="625475" indent="-179388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900113" indent="-274638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200" dirty="0" smtClean="0"/>
              <a:t>L’antalgie : </a:t>
            </a:r>
            <a:br>
              <a:rPr lang="fr-FR" sz="2200" dirty="0" smtClean="0"/>
            </a:br>
            <a:r>
              <a:rPr lang="fr-FR" sz="2200" dirty="0" smtClean="0"/>
              <a:t>un rééquilibre de phase intelligent</a:t>
            </a:r>
            <a:endParaRPr lang="fr-FR" sz="2200" dirty="0"/>
          </a:p>
        </p:txBody>
      </p:sp>
      <p:cxnSp>
        <p:nvCxnSpPr>
          <p:cNvPr id="15" name="Connecteur droit avec flèche 14"/>
          <p:cNvCxnSpPr/>
          <p:nvPr/>
        </p:nvCxnSpPr>
        <p:spPr>
          <a:xfrm rot="5400000">
            <a:off x="3763854" y="2181332"/>
            <a:ext cx="631832" cy="1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rot="5400000">
            <a:off x="5428177" y="2181332"/>
            <a:ext cx="631832" cy="1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/>
          <p:nvPr/>
        </p:nvCxnSpPr>
        <p:spPr>
          <a:xfrm rot="5400000">
            <a:off x="6862123" y="2181332"/>
            <a:ext cx="631832" cy="1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 rot="5400000">
            <a:off x="3258539" y="3683711"/>
            <a:ext cx="872931" cy="119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Éclair 37"/>
          <p:cNvSpPr/>
          <p:nvPr/>
        </p:nvSpPr>
        <p:spPr>
          <a:xfrm>
            <a:off x="4667002" y="3040083"/>
            <a:ext cx="328349" cy="664958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Éclair 38"/>
          <p:cNvSpPr/>
          <p:nvPr/>
        </p:nvSpPr>
        <p:spPr>
          <a:xfrm>
            <a:off x="6248484" y="3040083"/>
            <a:ext cx="328349" cy="664958"/>
          </a:xfrm>
          <a:prstGeom prst="lightningBol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C000"/>
              </a:solidFill>
            </a:endParaRPr>
          </a:p>
        </p:txBody>
      </p:sp>
      <p:sp>
        <p:nvSpPr>
          <p:cNvPr id="40" name="Éclair 39"/>
          <p:cNvSpPr/>
          <p:nvPr/>
        </p:nvSpPr>
        <p:spPr>
          <a:xfrm>
            <a:off x="7651870" y="3040083"/>
            <a:ext cx="328349" cy="664958"/>
          </a:xfrm>
          <a:prstGeom prst="lightningBol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Pensées 20"/>
          <p:cNvSpPr/>
          <p:nvPr/>
        </p:nvSpPr>
        <p:spPr>
          <a:xfrm>
            <a:off x="8045248" y="5286389"/>
            <a:ext cx="271343" cy="437576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Double vague 21"/>
          <p:cNvSpPr/>
          <p:nvPr/>
        </p:nvSpPr>
        <p:spPr>
          <a:xfrm>
            <a:off x="6500826" y="5688165"/>
            <a:ext cx="434923" cy="169727"/>
          </a:xfrm>
          <a:prstGeom prst="doubleWave">
            <a:avLst>
              <a:gd name="adj1" fmla="val 6250"/>
              <a:gd name="adj2" fmla="val 5108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Organigramme : Joindre 22"/>
          <p:cNvSpPr/>
          <p:nvPr/>
        </p:nvSpPr>
        <p:spPr>
          <a:xfrm>
            <a:off x="4786313" y="5486399"/>
            <a:ext cx="209037" cy="442931"/>
          </a:xfrm>
          <a:prstGeom prst="flowChartCollat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4" name="Croix 23"/>
          <p:cNvSpPr/>
          <p:nvPr/>
        </p:nvSpPr>
        <p:spPr>
          <a:xfrm>
            <a:off x="3140598" y="4786322"/>
            <a:ext cx="309020" cy="357190"/>
          </a:xfrm>
          <a:prstGeom prst="plus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3000364" y="5715016"/>
            <a:ext cx="785818" cy="2308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fr-FR" sz="900" dirty="0" smtClean="0"/>
              <a:t>antalgiques</a:t>
            </a:r>
            <a:endParaRPr lang="fr-FR" sz="900" dirty="0"/>
          </a:p>
        </p:txBody>
      </p:sp>
      <p:sp>
        <p:nvSpPr>
          <p:cNvPr id="26" name="ZoneTexte 25"/>
          <p:cNvSpPr txBox="1"/>
          <p:nvPr/>
        </p:nvSpPr>
        <p:spPr>
          <a:xfrm>
            <a:off x="4429124" y="6000768"/>
            <a:ext cx="1000132" cy="2308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900" b="1" dirty="0" smtClean="0">
                <a:solidFill>
                  <a:schemeClr val="bg2"/>
                </a:solidFill>
              </a:rPr>
              <a:t>antiépileptiques</a:t>
            </a:r>
            <a:endParaRPr lang="fr-FR" sz="900" b="1" dirty="0">
              <a:solidFill>
                <a:schemeClr val="bg2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286512" y="5929330"/>
            <a:ext cx="928694" cy="2308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 smtClean="0"/>
              <a:t>antidépresseur</a:t>
            </a:r>
            <a:endParaRPr lang="fr-FR" sz="900" dirty="0"/>
          </a:p>
        </p:txBody>
      </p:sp>
      <p:sp>
        <p:nvSpPr>
          <p:cNvPr id="28" name="ZoneTexte 27"/>
          <p:cNvSpPr txBox="1"/>
          <p:nvPr/>
        </p:nvSpPr>
        <p:spPr>
          <a:xfrm>
            <a:off x="8001024" y="5929330"/>
            <a:ext cx="928694" cy="2308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900" dirty="0" smtClean="0"/>
              <a:t>Anti Souffrance</a:t>
            </a:r>
            <a:endParaRPr lang="fr-FR" sz="900" dirty="0"/>
          </a:p>
        </p:txBody>
      </p:sp>
      <p:sp>
        <p:nvSpPr>
          <p:cNvPr id="29" name="ZoneTexte 28"/>
          <p:cNvSpPr txBox="1"/>
          <p:nvPr/>
        </p:nvSpPr>
        <p:spPr>
          <a:xfrm>
            <a:off x="6215074" y="2786058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CIDN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4714876" y="2786058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Wind up</a:t>
            </a:r>
            <a:endParaRPr lang="fr-FR" dirty="0"/>
          </a:p>
        </p:txBody>
      </p:sp>
      <p:sp>
        <p:nvSpPr>
          <p:cNvPr id="31" name="ZoneTexte 30"/>
          <p:cNvSpPr txBox="1"/>
          <p:nvPr/>
        </p:nvSpPr>
        <p:spPr>
          <a:xfrm>
            <a:off x="2928926" y="2714620"/>
            <a:ext cx="1571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Soupe </a:t>
            </a:r>
          </a:p>
          <a:p>
            <a:r>
              <a:rPr lang="fr-FR" dirty="0" smtClean="0"/>
              <a:t>Inflammatoire</a:t>
            </a:r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 flipH="1">
            <a:off x="7929586" y="271462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cloud</a:t>
            </a:r>
            <a:r>
              <a:rPr lang="fr-FR" dirty="0" smtClean="0"/>
              <a:t> douleur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2689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le thermalisme 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600204"/>
            <a:ext cx="9144000" cy="4525963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C est une </a:t>
            </a:r>
            <a:r>
              <a:rPr lang="fr-FR" b="1" dirty="0" smtClean="0"/>
              <a:t>renaissance </a:t>
            </a:r>
            <a:r>
              <a:rPr lang="fr-FR" dirty="0" smtClean="0"/>
              <a:t> du  corps juste avant « l’âge de raison</a:t>
            </a:r>
            <a:r>
              <a:rPr lang="fr-FR" b="1" dirty="0" smtClean="0"/>
              <a:t> »</a:t>
            </a:r>
            <a:r>
              <a:rPr lang="fr-FR" dirty="0" smtClean="0"/>
              <a:t> ( donc régression Physique et Psychique et sociale   corps  /</a:t>
            </a:r>
            <a:r>
              <a:rPr lang="fr-FR" b="1" dirty="0" smtClean="0"/>
              <a:t>cœur</a:t>
            </a:r>
            <a:r>
              <a:rPr lang="fr-FR" dirty="0" smtClean="0"/>
              <a:t>/ tête )</a:t>
            </a:r>
          </a:p>
          <a:p>
            <a:r>
              <a:rPr lang="fr-FR" dirty="0" smtClean="0"/>
              <a:t>C’est du  corps </a:t>
            </a:r>
            <a:r>
              <a:rPr lang="fr-FR" b="1" dirty="0" smtClean="0"/>
              <a:t>social  en  réduction</a:t>
            </a:r>
            <a:r>
              <a:rPr lang="fr-FR" dirty="0" smtClean="0"/>
              <a:t> dans une « colonie de vacances »(donc nouvelle géographie du </a:t>
            </a:r>
            <a:r>
              <a:rPr lang="fr-FR" b="1" dirty="0" smtClean="0"/>
              <a:t>corps</a:t>
            </a:r>
            <a:r>
              <a:rPr lang="fr-FR" dirty="0" smtClean="0"/>
              <a:t>/tête/cœur)</a:t>
            </a:r>
          </a:p>
          <a:p>
            <a:r>
              <a:rPr lang="fr-FR" dirty="0" smtClean="0"/>
              <a:t>C’est une ré </a:t>
            </a:r>
            <a:r>
              <a:rPr lang="fr-FR" b="1" dirty="0" smtClean="0"/>
              <a:t>éducation</a:t>
            </a:r>
            <a:r>
              <a:rPr lang="fr-FR" dirty="0" smtClean="0"/>
              <a:t> (thérapeutique) dans toutes les </a:t>
            </a:r>
            <a:r>
              <a:rPr lang="fr-FR" b="1" dirty="0" smtClean="0"/>
              <a:t>matières</a:t>
            </a:r>
            <a:r>
              <a:rPr lang="fr-FR" dirty="0" smtClean="0"/>
              <a:t> pour une « classe d’</a:t>
            </a:r>
            <a:r>
              <a:rPr lang="fr-FR" b="1" dirty="0" smtClean="0"/>
              <a:t>adulte</a:t>
            </a:r>
            <a:r>
              <a:rPr lang="fr-FR" dirty="0" smtClean="0"/>
              <a:t> » ( donc ré écrire une narration par la </a:t>
            </a:r>
            <a:r>
              <a:rPr lang="fr-FR" b="1" dirty="0" smtClean="0"/>
              <a:t>tête</a:t>
            </a:r>
            <a:r>
              <a:rPr lang="fr-FR" dirty="0" smtClean="0"/>
              <a:t>/le corps/le cœur)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188640"/>
            <a:ext cx="813690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 smtClean="0"/>
              <a:t>THERMALISME   =  </a:t>
            </a:r>
            <a:r>
              <a:rPr lang="fr-FR" sz="3600" b="1" dirty="0" err="1" smtClean="0"/>
              <a:t>Serious</a:t>
            </a:r>
            <a:r>
              <a:rPr lang="fr-FR" sz="3600" b="1" dirty="0" smtClean="0"/>
              <a:t> Game</a:t>
            </a:r>
            <a:endParaRPr lang="fr-FR" sz="3200" b="1" dirty="0" smtClean="0"/>
          </a:p>
          <a:p>
            <a:r>
              <a:rPr lang="fr-FR" sz="3200" dirty="0" smtClean="0"/>
              <a:t>Hunter Hoffman a souhaité faire passer des IRM à des cobayes afin de regarder leur activité cérébrale lorsqu'on leur appliquait un stimulus de douleur, avec ou sans casque de réalité virtuelle</a:t>
            </a:r>
          </a:p>
          <a:p>
            <a:endParaRPr lang="fr-FR" sz="3200" dirty="0" smtClean="0"/>
          </a:p>
          <a:p>
            <a:r>
              <a:rPr lang="fr-FR" sz="3200" dirty="0" smtClean="0"/>
              <a:t>Le résultat de l'expérience est sans appel: l'activité de la partie du cerveau liée à la douleur est fortement ralentie lorsque les patients sont plongés dans un monde virtuel.</a:t>
            </a:r>
          </a:p>
          <a:p>
            <a:endParaRPr lang="fr-FR" sz="3200" dirty="0" smtClean="0"/>
          </a:p>
          <a:p>
            <a:r>
              <a:rPr lang="fr-FR" sz="3200" b="1" dirty="0" smtClean="0"/>
              <a:t>THERMALISME = REALITE VIRTUELLE  REELLE </a:t>
            </a:r>
            <a:endParaRPr lang="fr-FR" sz="3200" b="1" dirty="0"/>
          </a:p>
        </p:txBody>
      </p:sp>
      <p:sp>
        <p:nvSpPr>
          <p:cNvPr id="62466" name="AutoShape 2" descr="data:image/png;base64,iVBORw0KGgoAAAANSUhEUgAAAJYAAAAeCAYAAADO4udXAAAAGXRFWHRTb2Z0d2FyZQBBZG9iZSBJbWFnZVJlYWR5ccllPAAACYJJREFUeNrsW11sHFcV/mZm/7xrOxvaNDg49hoFCVpVNRIUIbV4LRBCSYsd8WCpCGWLKBUPlV0kXgAR+4UXHjaGB1Al5PUDFFClBFFFvBRvWsRPUBOHCoFAbSdpQpIW0W3w33pnZzgzc2b3epjZmf2zTbQnus7u9f0997vnfOfMWDIMAz3pSadF7qmgJz1g9eT/RiLmD0mSxLoERmKfh6E8DAXXsbH5vFXb1/dtguH77SZSiKHJxerU0NBfh278Ade3X6TKimfLFtyxa8096YBOOymSuQDhkJIY7V+GLD1IS7tC2Bim/xMoV2cRjz4O2RhhzIQ5VclGl6TQLh8gTD0HtXxmNxRwt4LOT1de+91z7rxjAZn+GXxwUMPRVI6+9WMA92I09SoyqZ+1Nclw4ika45bf/N0qrc61HwHV7Lq7qdcwRd5hYQzpYejaJRiVVzE28Bv04QAt8Y9kdw4RxAZa1ky1egmRaGq3b5UzfrOA2U8ga3bd+0XqrnCYYKQkl2l5Fwlir0CJv4SNtS8gHp8jYCkorc/gPWw1Oz4VBaN934EkPwZ1/SNuRZw4caKd9ZuWdZTKBSrFNnWRpTJB5SqVQrOdz58/v294knmeew2ySO3TOmIYxBDKlT8hEbXr+hLP0c9DtNQK7ul/Gfe0QF4sPmZo2Kx8PaBlhsppPuCMUK9SWWXwnOPvjpzi9vMuYOWpjFNZbgIkE8I4hVZAUOM6x9Jpnt9Liv7RjiWTThvpQwdbO9Wx1GHqe3vPrOw/3hWAFSdgSdL7cEv7K4ajGbIzFNXpP4aGmzBkZcfeZd1ynLabk21tKrrO32WzI8xvcelp+qlhQ3sCb5ffaHAbTcuz1ABwZpmmMsWKD5JxBlxxVxXKe6JDNedfadDUBO6zVEpdWYgSvY09FgFYSfOzedPeptoxq65ceRE3K5fCbofHq1pgMqE60v8ogbBKoHo9wFItCdZpgS1TiX83zoDKNbGvZQbVhX1AN1YFAI2zjnP8ebJr4No3wLIZkW2ZNItVhU1Y2TKS/BaZsvutvNV/Nr5H6trkbENQEnZa+HySD0J0gyoDbYGtUNjDVF1uU5Q0zzvK369wXSNx93nPwzV7ybMuy7kkAMv8/8zdCKz6oW9VRqFLtruKaDLDTgroW+8fUb6MmDKDqPIEUvH7bL8pVwloQSzygAtIfqI2wX3y7IpO+RD+N/mA57mcpTIXECS4++S5Ltekzp8U9jkVov0c78VwlRXXpQRz1JUGtCLNv/fqm2U9iHNc9mgn6jfHXiUvjJvbabFSsa8QSXjF+lxhx+Ynh5FCoo+UK6VQ1X6E69t/tntJFr2q2T9Jp1GqlQDFXXUtuHvcw1bSkkCiF3muCUFJXqDy6jMrjFdi6xVWVJ+5vGRKsNRFF4fMspU/J+jSabvosv7OXrKCd/DaY4n7OTTkLF+GggeHTXuAuFi3WEP4MAzps9CMJH3+GBQlUnOJPnEHItE5RGNfA6IPugIbo0bsTdElJUBxojsxN/guIz/Pt3W8g8BaElzlJM9dZDdbaGD9nHWKfcQDPdXEGjLC4aoh2i/zXBLPP2npvz533hUUOGPOeow1K7QrCZZqSagfE+YoCHpL+wRJKhuDSQbghTqwEn2foXUfIEB9EdG+n0JWvgnJiIGzDjga+RRxqKcxEn/MIuWRqELQqdp2qW6ibApPnEoXXKQSCeJpJTHEFjY7x0q7zGA73YE8laOchSYsXFrgSl6HDh934TfeWY/+CIggz3nobFEAqru9c0nTrrkzgjWD61KoDIySy22XGuzRXNdHmSc6aZpi3RW+s/lzJHGerVQFqeRhRKRHa4+MI4kFAkwWRvQaMtIE1rckJBJummYDqFrVd1is8K5hUrjND/FtcKKoNPOaDG+2FZkIkUtyy0PC5zdbnHelAdcqNnEppgR9NLLii6wrx0ItuKxV0eUip4UzOO1z8dNC0OIX8XpEhWt4xyqODBpHXA+abaBo1TvYJnu0Rf8GrHcXUCNVhrHG8FqDVq60eAheBD0rJDxzrCi1TevVCofrRE6sJPC0sOMteQQIKo817jNHgfs4+hLd77IHoYfA2bqQbnCL4wo3t59BIvpxrK+/hn/hhmWmDpZz0CODKG3aN3Kz/FWKDOmGb13BbVwLHLu5A10QXEimA8BqRU62CMjJNkA5J4DKSbmsCkBYacDLnGAkJ1jeRpF1IcA1q50DVoUt1a3tvwBmqUkV17Z/QXX1mluVi9Th4v+MrWtBHCsbwiKk27Q2Tq5KNP9horgLrj6FXQbzlHCoJ5u8jKts0U4Jlq3QIEJNo4NPKryBpWkGlDhZrPg3iLjfhCTvTHJKhkxRpO7qJVmEXjKjQMOgaFCGbDyCqvHbENxnnjf9S48DzwqRj+oRQjejbIcvzLrmyfiQ06Kg+DzPveoC/CyvcbKLACsFXDY/rrXkcm+LPnvM8f7HffQ7jXrSuQ1gGZUSUaffQ8FhSMohAlGEnN8xgs1rBB9CnG5GhLr9GJ3HMCxW9gBh6jLVx6k9gQtvwKi+5DWFxxP4nGD2xXxNWlDuyTYP5wyDOMvR5jmeYzrABa7wOpw+qwIYO3rTPchxltc4x+vPsBWaDxFN5gX9FXwAuiDsY4WjX+eR2rTr4rQJrBv4O3Dnc7VIbyjxAcTlH0LdmDHZlFU3HLvfSkm8VbER3o+DuLf/BdxZfwr/hvhSnxYiTwPhxsCDRBY6RNqdCGleiDpFazbtc7iTfEhZbjPt+v1il4C1IAAr78pZlUJYrQLqTxQWAyLyFSHhudRuwNOIY1XrreRPQ4pM4Eg8i3+Wf2W9uxWJ/cB6bRkV05VtIR0bgiIfw0Dy+4hufIkI/HrQ5KbVOn78uMoKXPABVTGAGDdT7xzWogAqNQRgHXC5Q32/cFsVLErYy+DV3snxzbqSqs77Z0GJ2XGfFIPX/sbYY0y4vITX60qBD/nd77x7y9hAkfxWGuraJy2LNYQkEoMrRMxjuLrxCGCBKI5M6mXI8lGUt47jRiU0F7rb/rax5feoOisZIff25G4GHub7WMF//tWP++jkP0HN/1Zzg7YQeY8Y9v+WlIn0vwDIByArTT2GMYHd+6ubjsvpECmGrkkwsA4mnyErpGPbeN4VA5pPnOM768o/ISsmQ4k83tJN74GrU5IWeGBhLxYQnMSsbv8ahq5C3/pdre4mWacx7bsWiEQr9hYxqyPaDI3asm9zwNX70/+2gXUmgLR3lw70DrAne+MKe9KTFuS/AgwA1H39s+MJXasAAAAASUVORK5CYII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bcfrancais.com/wp-content/uploads/2011/11/thermes-romaines-1312901515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0"/>
            <a:ext cx="6008698" cy="71851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https://s1.qwant.com/thumbr/0x0/2/6/185c0fa461a519280728603c123618/b_1_q_0_p_0.jpg?u=http%3A%2F%2Fwww.justacote.com%2Fphotos_entreprises%2Fthermes-saint-amand-les-eaux-1362294824.jpg&amp;q=0&amp;b=1&amp;p=0&amp;a=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7143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428604"/>
            <a:ext cx="8501090" cy="23574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5138" algn="l"/>
              </a:tabLst>
            </a:pPr>
            <a:r>
              <a:rPr kumimoji="0" lang="fr-FR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EDUCATION THÉRAPEUTIQUE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5138" algn="l"/>
              </a:tabLst>
            </a:pPr>
            <a:r>
              <a:rPr kumimoji="0" lang="fr-FR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AUTOUR DU PATIENT DOULOUREUX CHRONIQUE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5138" algn="l"/>
              </a:tabLst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285852" y="2928934"/>
            <a:ext cx="2892425" cy="4095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Eduquer pour soulager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3" name="Image 1" descr="Penseur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571745"/>
            <a:ext cx="3143272" cy="4071965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42844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35138" algn="l"/>
              </a:tabLst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4643446"/>
            <a:ext cx="564357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fr-F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   Dr Patrick </a:t>
            </a:r>
            <a:r>
              <a:rPr kumimoji="0" lang="fr-F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Gini</a:t>
            </a:r>
            <a:r>
              <a:rPr kumimoji="0" lang="fr-F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s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    Dr Didier Kong a </a:t>
            </a:r>
            <a:r>
              <a:rPr kumimoji="0" lang="fr-F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Siou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fr-F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     Mme Germaine </a:t>
            </a:r>
            <a:r>
              <a:rPr kumimoji="0" lang="fr-F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Boesch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endParaRPr kumimoji="0" lang="fr-FR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00150" algn="l"/>
              </a:tabLst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Pr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faces du professeur Gis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è</a:t>
            </a: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le Pickering et de  </a:t>
            </a:r>
            <a:r>
              <a:rPr kumimoji="0" lang="fr-FR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rbel" pitchFamily="34" charset="0"/>
                <a:ea typeface="Times New Roman" pitchFamily="18" charset="0"/>
                <a:cs typeface="Times New Roman" pitchFamily="18" charset="0"/>
              </a:rPr>
              <a:t>MartineChauvin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5720" y="6357958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 225 pages 300 illustrations  couleurs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38200"/>
            <a:ext cx="7772400" cy="685800"/>
          </a:xfrm>
        </p:spPr>
        <p:txBody>
          <a:bodyPr/>
          <a:lstStyle/>
          <a:p>
            <a:endParaRPr lang="fr-FR" sz="3200">
              <a:solidFill>
                <a:schemeClr val="hlink"/>
              </a:solidFill>
              <a:latin typeface="Comic Sans MS" pitchFamily="66" charset="0"/>
            </a:endParaRPr>
          </a:p>
        </p:txBody>
      </p:sp>
      <p:pic>
        <p:nvPicPr>
          <p:cNvPr id="135174" name="Picture 10" descr="\\CLR1DONNEES\0175_0179\01751392\My Documents\cetd240.jp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4800600" cy="6858000"/>
          </a:xfrm>
          <a:noFill/>
          <a:ln/>
        </p:spPr>
      </p:pic>
      <p:pic>
        <p:nvPicPr>
          <p:cNvPr id="135175" name="Picture 11" descr="\\Clr1donnees\0175_0179\01751392\My Documents\mieux150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857752" y="0"/>
            <a:ext cx="4286248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inies\Documents\FIBROMYALGIE\FIG FIBROM (2)\20160809_165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14470"/>
            <a:ext cx="9468544" cy="8072470"/>
          </a:xfrm>
          <a:prstGeom prst="rect">
            <a:avLst/>
          </a:prstGeom>
          <a:noFill/>
          <a:scene3d>
            <a:camera prst="orthographicFront">
              <a:rot lat="0" lon="600000" rev="10799999"/>
            </a:camera>
            <a:lightRig rig="threePt" dir="t"/>
          </a:scene3d>
        </p:spPr>
      </p:pic>
      <p:sp>
        <p:nvSpPr>
          <p:cNvPr id="3" name="ZoneTexte 2"/>
          <p:cNvSpPr txBox="1"/>
          <p:nvPr/>
        </p:nvSpPr>
        <p:spPr>
          <a:xfrm>
            <a:off x="1763688" y="-459432"/>
            <a:ext cx="455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 smtClean="0">
                <a:solidFill>
                  <a:schemeClr val="bg1"/>
                </a:solidFill>
              </a:rPr>
              <a:t>« THEATRE MEDICAL » </a:t>
            </a:r>
            <a:endParaRPr lang="fr-FR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2772" name="Picture 4" descr="DSC00025"/>
          <p:cNvPicPr>
            <a:picLocks noChangeAspect="1" noChangeArrowheads="1"/>
          </p:cNvPicPr>
          <p:nvPr/>
        </p:nvPicPr>
        <p:blipFill>
          <a:blip r:embed="rId3"/>
          <a:srcRect l="27499" t="19167" r="16875" b="12500"/>
          <a:stretch>
            <a:fillRect/>
          </a:stretch>
        </p:blipFill>
        <p:spPr bwMode="auto">
          <a:xfrm>
            <a:off x="457200" y="0"/>
            <a:ext cx="8077200" cy="6858000"/>
          </a:xfrm>
          <a:prstGeom prst="rect">
            <a:avLst/>
          </a:prstGeom>
          <a:noFill/>
        </p:spPr>
      </p:pic>
      <p:pic>
        <p:nvPicPr>
          <p:cNvPr id="32773" name="Picture 5" descr="DSC00025"/>
          <p:cNvPicPr>
            <a:picLocks noChangeAspect="1" noChangeArrowheads="1"/>
          </p:cNvPicPr>
          <p:nvPr/>
        </p:nvPicPr>
        <p:blipFill>
          <a:blip r:embed="rId3"/>
          <a:srcRect l="27499" t="19167" r="70361" b="12500"/>
          <a:stretch>
            <a:fillRect/>
          </a:stretch>
        </p:blipFill>
        <p:spPr bwMode="auto">
          <a:xfrm>
            <a:off x="0" y="0"/>
            <a:ext cx="533400" cy="6858000"/>
          </a:xfrm>
          <a:prstGeom prst="rect">
            <a:avLst/>
          </a:prstGeom>
          <a:noFill/>
        </p:spPr>
      </p:pic>
      <p:pic>
        <p:nvPicPr>
          <p:cNvPr id="32774" name="Picture 6" descr="DSC00025"/>
          <p:cNvPicPr>
            <a:picLocks noChangeAspect="1" noChangeArrowheads="1"/>
          </p:cNvPicPr>
          <p:nvPr/>
        </p:nvPicPr>
        <p:blipFill>
          <a:blip r:embed="rId3"/>
          <a:srcRect l="81520" t="19167" r="16875" b="12500"/>
          <a:stretch>
            <a:fillRect/>
          </a:stretch>
        </p:blipFill>
        <p:spPr bwMode="auto">
          <a:xfrm>
            <a:off x="8534400" y="0"/>
            <a:ext cx="6096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-357222" y="642918"/>
            <a:ext cx="7772400" cy="762000"/>
          </a:xfrm>
        </p:spPr>
        <p:txBody>
          <a:bodyPr/>
          <a:lstStyle/>
          <a:p>
            <a:r>
              <a:rPr lang="fr-FR" sz="3200" dirty="0">
                <a:solidFill>
                  <a:schemeClr val="hlink"/>
                </a:solidFill>
                <a:latin typeface="Comic Sans MS" pitchFamily="66" charset="0"/>
              </a:rPr>
              <a:t>DOULEUR CHRONIQUE</a:t>
            </a:r>
          </a:p>
        </p:txBody>
      </p:sp>
      <p:sp>
        <p:nvSpPr>
          <p:cNvPr id="9830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178800" cy="43815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fr-FR" sz="2800" b="1">
                <a:solidFill>
                  <a:schemeClr val="accent1"/>
                </a:solidFill>
                <a:latin typeface="Comic Sans MS" pitchFamily="66" charset="0"/>
              </a:rPr>
              <a:t>    </a:t>
            </a:r>
            <a:r>
              <a:rPr lang="fr-FR" sz="2800" b="1">
                <a:solidFill>
                  <a:srgbClr val="F98865"/>
                </a:solidFill>
                <a:latin typeface="Comic Sans MS" pitchFamily="66" charset="0"/>
              </a:rPr>
              <a:t>Les  traitements non.med.</a:t>
            </a:r>
            <a:r>
              <a:rPr lang="fr-FR" b="1">
                <a:solidFill>
                  <a:srgbClr val="F98865"/>
                </a:solidFill>
                <a:latin typeface="Comic Sans MS" pitchFamily="66" charset="0"/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fr-FR" sz="2400" b="1">
                <a:solidFill>
                  <a:srgbClr val="F98865"/>
                </a:solidFill>
                <a:latin typeface="Comic Sans MS" pitchFamily="66" charset="0"/>
              </a:rPr>
              <a:t>     </a:t>
            </a:r>
            <a:r>
              <a:rPr lang="fr-FR" sz="3600" b="1">
                <a:solidFill>
                  <a:srgbClr val="F98865"/>
                </a:solidFill>
                <a:latin typeface="Comic Sans MS" pitchFamily="66" charset="0"/>
              </a:rPr>
              <a:t>Les activités créatives</a:t>
            </a:r>
          </a:p>
          <a:p>
            <a:pPr algn="ctr">
              <a:buFont typeface="Wingdings" pitchFamily="2" charset="2"/>
              <a:buNone/>
            </a:pPr>
            <a:r>
              <a:rPr lang="fr-FR" sz="2800" b="1">
                <a:solidFill>
                  <a:schemeClr val="hlink"/>
                </a:solidFill>
                <a:latin typeface="Comic Sans MS" pitchFamily="66" charset="0"/>
              </a:rPr>
              <a:t> </a:t>
            </a:r>
            <a:r>
              <a:rPr lang="fr-FR" b="1">
                <a:solidFill>
                  <a:schemeClr val="tx2"/>
                </a:solidFill>
                <a:latin typeface="Comic Sans MS" pitchFamily="66" charset="0"/>
              </a:rPr>
              <a:t>F</a:t>
            </a:r>
            <a:r>
              <a:rPr lang="fr-FR" b="1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avorise un autre regard sur ses ressources personnelles</a:t>
            </a:r>
            <a:endParaRPr lang="fr-FR" sz="2800" b="1">
              <a:solidFill>
                <a:schemeClr val="tx2"/>
              </a:solidFill>
              <a:latin typeface="Comic Sans MS" pitchFamily="66" charset="0"/>
            </a:endParaRPr>
          </a:p>
          <a:p>
            <a:pPr>
              <a:buClr>
                <a:srgbClr val="F98865"/>
              </a:buClr>
            </a:pPr>
            <a:r>
              <a:rPr lang="fr-FR" sz="2800" b="1">
                <a:solidFill>
                  <a:schemeClr val="tx2"/>
                </a:solidFill>
                <a:latin typeface="Comic Sans MS" pitchFamily="66" charset="0"/>
              </a:rPr>
              <a:t>Dessin, peinture, écriture, lecture</a:t>
            </a:r>
          </a:p>
          <a:p>
            <a:pPr>
              <a:buClr>
                <a:srgbClr val="F98865"/>
              </a:buClr>
            </a:pPr>
            <a:r>
              <a:rPr lang="fr-FR" sz="2800" b="1">
                <a:solidFill>
                  <a:schemeClr val="tx2"/>
                </a:solidFill>
                <a:latin typeface="Comic Sans MS" pitchFamily="66" charset="0"/>
              </a:rPr>
              <a:t>Tricot, canevas, crochet, émaux</a:t>
            </a:r>
          </a:p>
          <a:p>
            <a:pPr>
              <a:buClr>
                <a:srgbClr val="F98865"/>
              </a:buClr>
            </a:pPr>
            <a:r>
              <a:rPr lang="fr-FR" sz="2800" b="1">
                <a:solidFill>
                  <a:schemeClr val="tx2"/>
                </a:solidFill>
                <a:latin typeface="Comic Sans MS" pitchFamily="66" charset="0"/>
              </a:rPr>
              <a:t>Jeux</a:t>
            </a:r>
          </a:p>
          <a:p>
            <a:pPr>
              <a:buClr>
                <a:srgbClr val="F98865"/>
              </a:buClr>
            </a:pPr>
            <a:r>
              <a:rPr lang="fr-FR" sz="2800" b="1">
                <a:solidFill>
                  <a:schemeClr val="tx2"/>
                </a:solidFill>
                <a:latin typeface="Comic Sans MS" pitchFamily="66" charset="0"/>
              </a:rPr>
              <a:t>Promenade…</a:t>
            </a:r>
            <a:r>
              <a:rPr lang="fr-FR" sz="2800" b="1">
                <a:solidFill>
                  <a:schemeClr val="hlink"/>
                </a:solidFill>
                <a:latin typeface="Comic Sans MS" pitchFamily="66" charset="0"/>
              </a:rPr>
              <a:t>  </a:t>
            </a:r>
          </a:p>
          <a:p>
            <a:endParaRPr lang="fr-FR" sz="2800" b="1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endParaRPr lang="fr-FR" sz="2800" b="1">
              <a:solidFill>
                <a:schemeClr val="hlink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None/>
            </a:pPr>
            <a:endParaRPr lang="fr-FR" sz="2000"/>
          </a:p>
        </p:txBody>
      </p:sp>
      <p:graphicFrame>
        <p:nvGraphicFramePr>
          <p:cNvPr id="175104" name="Object 1024"/>
          <p:cNvGraphicFramePr>
            <a:graphicFrameLocks noChangeAspect="1"/>
          </p:cNvGraphicFramePr>
          <p:nvPr/>
        </p:nvGraphicFramePr>
        <p:xfrm>
          <a:off x="6477000" y="0"/>
          <a:ext cx="2667000" cy="2362200"/>
        </p:xfrm>
        <a:graphic>
          <a:graphicData uri="http://schemas.openxmlformats.org/presentationml/2006/ole">
            <p:oleObj spid="_x0000_s2050" name="Photo Editor Photo" r:id="rId4" imgW="1523810" imgH="152381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0A992-D61B-42AF-821C-6C38D43D7B3B}" type="slidenum">
              <a:rPr lang="fr-FR"/>
              <a:pPr/>
              <a:t>3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7245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fr-FR" dirty="0"/>
              <a:t>Sensibilisation du Système Nerveux Central</a:t>
            </a:r>
          </a:p>
        </p:txBody>
      </p:sp>
      <p:sp>
        <p:nvSpPr>
          <p:cNvPr id="872458" name="Text Box 1034"/>
          <p:cNvSpPr txBox="1">
            <a:spLocks noChangeArrowheads="1"/>
          </p:cNvSpPr>
          <p:nvPr/>
        </p:nvSpPr>
        <p:spPr bwMode="auto">
          <a:xfrm>
            <a:off x="0" y="1928802"/>
            <a:ext cx="3714744" cy="18158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Réponse à des </a:t>
            </a:r>
            <a:r>
              <a:rPr lang="fr-FR" sz="2800" dirty="0" smtClean="0">
                <a:solidFill>
                  <a:srgbClr val="FF0000"/>
                </a:solidFill>
              </a:rPr>
              <a:t>stimulations </a:t>
            </a:r>
            <a:r>
              <a:rPr lang="fr-FR" sz="2800" dirty="0">
                <a:solidFill>
                  <a:srgbClr val="FF0000"/>
                </a:solidFill>
              </a:rPr>
              <a:t>(chaleur)</a:t>
            </a:r>
          </a:p>
          <a:p>
            <a:r>
              <a:rPr lang="fr-FR" sz="2800" dirty="0">
                <a:solidFill>
                  <a:srgbClr val="FF0000"/>
                </a:solidFill>
              </a:rPr>
              <a:t>Première stimulation</a:t>
            </a:r>
          </a:p>
          <a:p>
            <a:r>
              <a:rPr lang="fr-FR" sz="2800" dirty="0">
                <a:solidFill>
                  <a:srgbClr val="FF0000"/>
                </a:solidFill>
              </a:rPr>
              <a:t>(D’après Price et </a:t>
            </a:r>
            <a:r>
              <a:rPr lang="fr-FR" sz="2800" dirty="0" err="1">
                <a:solidFill>
                  <a:srgbClr val="FF0000"/>
                </a:solidFill>
              </a:rPr>
              <a:t>Staud</a:t>
            </a:r>
            <a:r>
              <a:rPr lang="fr-FR" sz="2800" dirty="0">
                <a:solidFill>
                  <a:srgbClr val="FF0000"/>
                </a:solidFill>
              </a:rPr>
              <a:t>)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872460" name="Picture 1036" descr="Image du Presse-papiers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9202" y="2590800"/>
            <a:ext cx="999067" cy="673100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5500702"/>
            <a:ext cx="31428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 smtClean="0">
                <a:solidFill>
                  <a:srgbClr val="FF0000"/>
                </a:solidFill>
              </a:rPr>
              <a:t>10 </a:t>
            </a:r>
            <a:r>
              <a:rPr lang="fr-FR" sz="2800" dirty="0" err="1" smtClean="0">
                <a:solidFill>
                  <a:srgbClr val="FF0000"/>
                </a:solidFill>
              </a:rPr>
              <a:t>éme</a:t>
            </a:r>
            <a:r>
              <a:rPr lang="fr-FR" sz="2800" dirty="0" smtClean="0">
                <a:solidFill>
                  <a:srgbClr val="FF0000"/>
                </a:solidFill>
              </a:rPr>
              <a:t> stimulations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10" name="Picture 1027" descr="Image du Presse-papier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1042987"/>
            <a:ext cx="5761567" cy="5815013"/>
          </a:xfrm>
          <a:prstGeom prst="rect">
            <a:avLst/>
          </a:prstGeom>
          <a:noFill/>
        </p:spPr>
      </p:pic>
      <p:sp>
        <p:nvSpPr>
          <p:cNvPr id="11" name="ZoneTexte 10"/>
          <p:cNvSpPr txBox="1"/>
          <p:nvPr/>
        </p:nvSpPr>
        <p:spPr>
          <a:xfrm>
            <a:off x="5000628" y="648866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7500958" y="648866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10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5429256" y="5143512"/>
            <a:ext cx="470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FIB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15272" y="3286124"/>
            <a:ext cx="473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FIB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857752" y="6072206"/>
            <a:ext cx="327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7215206" y="5000636"/>
            <a:ext cx="296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T</a:t>
            </a: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smtClean="0"/>
          </a:p>
        </p:txBody>
      </p:sp>
      <p:sp>
        <p:nvSpPr>
          <p:cNvPr id="9219" name="Espace réservé de la date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fr-CH" smtClean="0">
                <a:latin typeface="Arial" pitchFamily="34" charset="0"/>
              </a:rPr>
              <a:t>Thierry Buclin, Pharmacologie et Toxicologie cliniques, CHUV Lausanne</a:t>
            </a:r>
            <a:endParaRPr lang="fr-FR" smtClean="0">
              <a:latin typeface="Arial" pitchFamily="34" charset="0"/>
            </a:endParaRPr>
          </a:p>
        </p:txBody>
      </p:sp>
      <p:pic>
        <p:nvPicPr>
          <p:cNvPr id="9220" name="Picture 2" descr="C:\Documents and Settings\Utilisateur\Mes documents\Mes images\13-02-2012\musico ecran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-285784" y="428604"/>
            <a:ext cx="7772400" cy="685800"/>
          </a:xfrm>
        </p:spPr>
        <p:txBody>
          <a:bodyPr/>
          <a:lstStyle/>
          <a:p>
            <a:r>
              <a:rPr lang="fr-FR" sz="3200" dirty="0">
                <a:solidFill>
                  <a:schemeClr val="hlink"/>
                </a:solidFill>
                <a:latin typeface="Comic Sans MS" pitchFamily="66" charset="0"/>
              </a:rPr>
              <a:t>DOULEUR CHRONIQUE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178800" cy="44577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2400" b="1">
                <a:solidFill>
                  <a:schemeClr val="accent2"/>
                </a:solidFill>
                <a:latin typeface="Comic Sans MS" pitchFamily="66" charset="0"/>
              </a:rPr>
              <a:t>      </a:t>
            </a:r>
            <a:r>
              <a:rPr lang="fr-FR" sz="2400" b="1">
                <a:solidFill>
                  <a:srgbClr val="F98865"/>
                </a:solidFill>
                <a:latin typeface="Comic Sans MS" pitchFamily="66" charset="0"/>
              </a:rPr>
              <a:t>Les  traitements non.med.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r-FR" sz="3600" b="1">
                <a:solidFill>
                  <a:srgbClr val="F98865"/>
                </a:solidFill>
                <a:latin typeface="Comic Sans MS" pitchFamily="66" charset="0"/>
              </a:rPr>
              <a:t>    Le toucher-massage</a:t>
            </a:r>
            <a:r>
              <a:rPr lang="fr-FR" sz="2400"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Clr>
                <a:srgbClr val="F98865"/>
              </a:buClr>
            </a:pPr>
            <a:r>
              <a:rPr lang="fr-FR">
                <a:solidFill>
                  <a:schemeClr val="hlink"/>
                </a:solidFill>
                <a:latin typeface="Comic Sans MS" pitchFamily="66" charset="0"/>
                <a:cs typeface="Times New Roman" pitchFamily="18" charset="0"/>
              </a:rPr>
              <a:t>  </a:t>
            </a:r>
            <a:r>
              <a:rPr lang="fr-FR" b="1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Communication plus authentique que la communication verbale (renvoie à l'archaïque, aux 1° mois de la vie) </a:t>
            </a:r>
          </a:p>
          <a:p>
            <a:pPr>
              <a:lnSpc>
                <a:spcPct val="90000"/>
              </a:lnSpc>
              <a:buClr>
                <a:srgbClr val="F98865"/>
              </a:buClr>
            </a:pPr>
            <a:r>
              <a:rPr lang="fr-FR" b="1">
                <a:solidFill>
                  <a:schemeClr val="tx2"/>
                </a:solidFill>
                <a:latin typeface="Comic Sans MS" pitchFamily="66" charset="0"/>
                <a:cs typeface="Times New Roman" pitchFamily="18" charset="0"/>
              </a:rPr>
              <a:t> Action : contenance, confort, sommeil, anxiété, sentiment de solitude, dévalorisation de soi, mal-être, schéma corporel, image de soi</a:t>
            </a:r>
          </a:p>
          <a:p>
            <a:pPr>
              <a:lnSpc>
                <a:spcPct val="90000"/>
              </a:lnSpc>
            </a:pPr>
            <a:endParaRPr lang="fr-FR">
              <a:solidFill>
                <a:schemeClr val="tx2"/>
              </a:solidFill>
            </a:endParaRPr>
          </a:p>
        </p:txBody>
      </p:sp>
      <p:graphicFrame>
        <p:nvGraphicFramePr>
          <p:cNvPr id="172032" name="Object 1024"/>
          <p:cNvGraphicFramePr>
            <a:graphicFrameLocks noChangeAspect="1"/>
          </p:cNvGraphicFramePr>
          <p:nvPr/>
        </p:nvGraphicFramePr>
        <p:xfrm>
          <a:off x="6324600" y="228600"/>
          <a:ext cx="2819400" cy="2209800"/>
        </p:xfrm>
        <a:graphic>
          <a:graphicData uri="http://schemas.openxmlformats.org/presentationml/2006/ole">
            <p:oleObj spid="_x0000_s3074" name="Photo Editor Photo" r:id="rId4" imgW="1448002" imgH="152381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09452-1AF6-463F-8551-9A23D0F081EA}" type="slidenum">
              <a:rPr lang="en-GB"/>
              <a:pPr/>
              <a:t>32</a:t>
            </a:fld>
            <a:endParaRPr lang="en-GB"/>
          </a:p>
        </p:txBody>
      </p:sp>
      <p:sp>
        <p:nvSpPr>
          <p:cNvPr id="4" name="Espace réservé de la date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27 juin 2003</a:t>
            </a:r>
          </a:p>
        </p:txBody>
      </p:sp>
      <p:pic>
        <p:nvPicPr>
          <p:cNvPr id="1574914" name="Picture 2" descr="DSC00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1"/>
          <p:cNvPicPr>
            <a:picLocks noChangeAspect="1" noChangeArrowheads="1"/>
          </p:cNvPicPr>
          <p:nvPr/>
        </p:nvPicPr>
        <p:blipFill>
          <a:blip r:embed="rId3" cstate="print"/>
          <a:srcRect t="9128" b="3340"/>
          <a:stretch>
            <a:fillRect/>
          </a:stretch>
        </p:blipFill>
        <p:spPr bwMode="auto">
          <a:xfrm>
            <a:off x="1" y="0"/>
            <a:ext cx="6715140" cy="44838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46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752326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47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1062633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48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1625203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49" name="Picture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2187773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50" name="Picture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3143250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8551" name="Picture 7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0219" y="3777258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08552" name="Rectangle 8"/>
          <p:cNvSpPr>
            <a:spLocks/>
          </p:cNvSpPr>
          <p:nvPr/>
        </p:nvSpPr>
        <p:spPr bwMode="auto">
          <a:xfrm>
            <a:off x="4893469" y="4684746"/>
            <a:ext cx="4250531" cy="19645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Levothyrox</a:t>
            </a:r>
            <a:r>
              <a:rPr lang="en-US" sz="2500" baseline="32000" dirty="0">
                <a:solidFill>
                  <a:srgbClr val="4D6165"/>
                </a:solidFill>
                <a:ea typeface="Gill Sans Light" charset="0"/>
                <a:cs typeface="Gill Sans Light" charset="0"/>
              </a:rPr>
              <a:t>®</a:t>
            </a:r>
            <a:r>
              <a:rPr lang="en-US" sz="2700" dirty="0">
                <a:ea typeface="Gill Sans Light" charset="0"/>
                <a:cs typeface="Gill Sans Light" charset="0"/>
              </a:rPr>
              <a:t> 50 : 1/j 30j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Omeprazole</a:t>
            </a:r>
            <a:r>
              <a:rPr lang="en-US" sz="2700" dirty="0">
                <a:ea typeface="Gill Sans Light" charset="0"/>
                <a:cs typeface="Gill Sans Light" charset="0"/>
              </a:rPr>
              <a:t> 20 : 1/j 30j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Tardyferon</a:t>
            </a:r>
            <a:r>
              <a:rPr lang="en-US" sz="2500" baseline="32000" dirty="0">
                <a:solidFill>
                  <a:srgbClr val="4D6165"/>
                </a:solidFill>
                <a:ea typeface="Gill Sans Light" charset="0"/>
                <a:cs typeface="Gill Sans Light" charset="0"/>
              </a:rPr>
              <a:t>®</a:t>
            </a:r>
            <a:r>
              <a:rPr lang="en-US" sz="2700" dirty="0">
                <a:ea typeface="Gill Sans Light" charset="0"/>
                <a:cs typeface="Gill Sans Light" charset="0"/>
              </a:rPr>
              <a:t> 80 mg : 2/j 30j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smtClean="0">
                <a:ea typeface="Gill Sans Light" charset="0"/>
                <a:cs typeface="Gill Sans Light" charset="0"/>
              </a:rPr>
              <a:t>Morphine  </a:t>
            </a:r>
            <a:r>
              <a:rPr lang="en-US" sz="2700" dirty="0">
                <a:ea typeface="Gill Sans Light" charset="0"/>
                <a:cs typeface="Gill Sans Light" charset="0"/>
              </a:rPr>
              <a:t>40 : 1/j 30j</a:t>
            </a:r>
          </a:p>
        </p:txBody>
      </p:sp>
      <p:sp>
        <p:nvSpPr>
          <p:cNvPr id="108553" name="Rectangle 9"/>
          <p:cNvSpPr>
            <a:spLocks/>
          </p:cNvSpPr>
          <p:nvPr/>
        </p:nvSpPr>
        <p:spPr bwMode="auto">
          <a:xfrm>
            <a:off x="252234" y="4684746"/>
            <a:ext cx="4250531" cy="19645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Laroxyl</a:t>
            </a:r>
            <a:r>
              <a:rPr lang="en-US" sz="2500" baseline="32000" dirty="0">
                <a:solidFill>
                  <a:srgbClr val="4D6165"/>
                </a:solidFill>
                <a:ea typeface="Gill Sans Light" charset="0"/>
                <a:cs typeface="Gill Sans Light" charset="0"/>
              </a:rPr>
              <a:t>®</a:t>
            </a:r>
            <a:r>
              <a:rPr lang="en-US" sz="2700" dirty="0">
                <a:ea typeface="Gill Sans Light" charset="0"/>
                <a:cs typeface="Gill Sans Light" charset="0"/>
              </a:rPr>
              <a:t> 50 : 1/j 30j 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Rivotril</a:t>
            </a:r>
            <a:r>
              <a:rPr lang="en-US" sz="2500" baseline="32000" dirty="0">
                <a:solidFill>
                  <a:srgbClr val="4D6165"/>
                </a:solidFill>
                <a:ea typeface="Gill Sans Light" charset="0"/>
                <a:cs typeface="Gill Sans Light" charset="0"/>
              </a:rPr>
              <a:t>®</a:t>
            </a: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gtte</a:t>
            </a:r>
            <a:r>
              <a:rPr lang="en-US" sz="2700" dirty="0">
                <a:ea typeface="Gill Sans Light" charset="0"/>
                <a:cs typeface="Gill Sans Light" charset="0"/>
              </a:rPr>
              <a:t> : 40 </a:t>
            </a:r>
            <a:r>
              <a:rPr lang="en-US" sz="2700" dirty="0" err="1">
                <a:ea typeface="Gill Sans Light" charset="0"/>
                <a:cs typeface="Gill Sans Light" charset="0"/>
              </a:rPr>
              <a:t>gttes</a:t>
            </a:r>
            <a:r>
              <a:rPr lang="en-US" sz="2700" dirty="0">
                <a:ea typeface="Gill Sans Light" charset="0"/>
                <a:cs typeface="Gill Sans Light" charset="0"/>
              </a:rPr>
              <a:t> (</a:t>
            </a:r>
            <a:r>
              <a:rPr lang="en-US" sz="2700" dirty="0" err="1">
                <a:ea typeface="Gill Sans Light" charset="0"/>
                <a:cs typeface="Gill Sans Light" charset="0"/>
              </a:rPr>
              <a:t>soir</a:t>
            </a:r>
            <a:r>
              <a:rPr lang="en-US" sz="2700" dirty="0">
                <a:ea typeface="Gill Sans Light" charset="0"/>
                <a:cs typeface="Gill Sans Light" charset="0"/>
              </a:rPr>
              <a:t>)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Bromazépam</a:t>
            </a: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200" dirty="0">
                <a:ea typeface="Gill Sans Light" charset="0"/>
                <a:cs typeface="Gill Sans Light" charset="0"/>
              </a:rPr>
              <a:t>6 :</a:t>
            </a:r>
            <a:r>
              <a:rPr lang="en-US" sz="2100" dirty="0">
                <a:ea typeface="Gill Sans Light" charset="0"/>
                <a:cs typeface="Gill Sans Light" charset="0"/>
              </a:rPr>
              <a:t> 1/2 x2</a:t>
            </a: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</a:p>
          <a:p>
            <a:pPr marL="214305" indent="-214305">
              <a:spcBef>
                <a:spcPts val="703"/>
              </a:spcBef>
              <a:buClr>
                <a:srgbClr val="414141"/>
              </a:buClr>
              <a:buSzPct val="125000"/>
              <a:buFont typeface="Gill Sans Light" charset="0"/>
              <a:buChar char="•"/>
            </a:pPr>
            <a:r>
              <a:rPr lang="en-US" sz="2700" dirty="0">
                <a:ea typeface="Gill Sans Light" charset="0"/>
                <a:cs typeface="Gill Sans Light" charset="0"/>
              </a:rPr>
              <a:t> </a:t>
            </a:r>
            <a:r>
              <a:rPr lang="en-US" sz="2700" dirty="0" err="1">
                <a:ea typeface="Gill Sans Light" charset="0"/>
                <a:cs typeface="Gill Sans Light" charset="0"/>
              </a:rPr>
              <a:t>Tetrazépam</a:t>
            </a:r>
            <a:r>
              <a:rPr lang="en-US" sz="2700" dirty="0">
                <a:ea typeface="Gill Sans Light" charset="0"/>
                <a:cs typeface="Gill Sans Light" charset="0"/>
              </a:rPr>
              <a:t> : 2/j 30j</a:t>
            </a:r>
          </a:p>
        </p:txBody>
      </p:sp>
      <p:sp>
        <p:nvSpPr>
          <p:cNvPr id="105483" name="Rectangle 10"/>
          <p:cNvSpPr>
            <a:spLocks/>
          </p:cNvSpPr>
          <p:nvPr/>
        </p:nvSpPr>
        <p:spPr bwMode="auto">
          <a:xfrm>
            <a:off x="6858016" y="2143116"/>
            <a:ext cx="1838645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400" dirty="0" err="1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Clelebrex</a:t>
            </a:r>
            <a:endParaRPr lang="en-US" sz="3400" dirty="0">
              <a:solidFill>
                <a:srgbClr val="2E6FFD"/>
              </a:solidFill>
              <a:latin typeface="Journal" charset="0"/>
              <a:ea typeface="Journal" charset="0"/>
              <a:cs typeface="Journal" charset="0"/>
              <a:sym typeface="Journal" charset="0"/>
            </a:endParaRPr>
          </a:p>
        </p:txBody>
      </p:sp>
      <p:pic>
        <p:nvPicPr>
          <p:cNvPr id="108555" name="Picture 1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1428736"/>
            <a:ext cx="2089547" cy="982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3" name="Rectangle 10"/>
          <p:cNvSpPr>
            <a:spLocks/>
          </p:cNvSpPr>
          <p:nvPr/>
        </p:nvSpPr>
        <p:spPr bwMode="auto">
          <a:xfrm>
            <a:off x="6929454" y="3071810"/>
            <a:ext cx="1840247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400" dirty="0" err="1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Cymbalta</a:t>
            </a:r>
            <a:endParaRPr lang="en-US" sz="3400" dirty="0">
              <a:solidFill>
                <a:srgbClr val="2E6FFD"/>
              </a:solidFill>
              <a:latin typeface="Journal" charset="0"/>
              <a:ea typeface="Journal" charset="0"/>
              <a:cs typeface="Journal" charset="0"/>
              <a:sym typeface="Journal" charset="0"/>
            </a:endParaRPr>
          </a:p>
        </p:txBody>
      </p:sp>
      <p:sp>
        <p:nvSpPr>
          <p:cNvPr id="14" name="Rectangle 10"/>
          <p:cNvSpPr>
            <a:spLocks/>
          </p:cNvSpPr>
          <p:nvPr/>
        </p:nvSpPr>
        <p:spPr bwMode="auto">
          <a:xfrm>
            <a:off x="6729749" y="571480"/>
            <a:ext cx="2414251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400" dirty="0" err="1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Efferalg</a:t>
            </a:r>
            <a:r>
              <a:rPr lang="en-US" sz="3400" dirty="0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 Cod</a:t>
            </a:r>
            <a:endParaRPr lang="en-US" sz="3400" dirty="0">
              <a:solidFill>
                <a:srgbClr val="2E6FFD"/>
              </a:solidFill>
              <a:latin typeface="Journal" charset="0"/>
              <a:ea typeface="Journal" charset="0"/>
              <a:cs typeface="Journal" charset="0"/>
              <a:sym typeface="Journal" charset="0"/>
            </a:endParaRPr>
          </a:p>
        </p:txBody>
      </p:sp>
      <p:sp>
        <p:nvSpPr>
          <p:cNvPr id="15" name="Rectangle 10"/>
          <p:cNvSpPr>
            <a:spLocks/>
          </p:cNvSpPr>
          <p:nvPr/>
        </p:nvSpPr>
        <p:spPr bwMode="auto">
          <a:xfrm>
            <a:off x="6786578" y="1285860"/>
            <a:ext cx="2010166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400" dirty="0" err="1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Monocrixo</a:t>
            </a:r>
            <a:endParaRPr lang="en-US" sz="3400" dirty="0">
              <a:solidFill>
                <a:srgbClr val="2E6FFD"/>
              </a:solidFill>
              <a:latin typeface="Journal" charset="0"/>
              <a:ea typeface="Journal" charset="0"/>
              <a:cs typeface="Journal" charset="0"/>
              <a:sym typeface="Journal" charset="0"/>
            </a:endParaRPr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6929454" y="3857628"/>
            <a:ext cx="1428276" cy="5232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400" dirty="0" err="1" smtClean="0">
                <a:solidFill>
                  <a:srgbClr val="2E6FFD"/>
                </a:solidFill>
                <a:latin typeface="Journal" charset="0"/>
                <a:ea typeface="Journal" charset="0"/>
                <a:cs typeface="Journal" charset="0"/>
                <a:sym typeface="Journal" charset="0"/>
              </a:rPr>
              <a:t>Stylnox</a:t>
            </a:r>
            <a:endParaRPr lang="en-US" sz="3400" dirty="0">
              <a:solidFill>
                <a:srgbClr val="2E6FFD"/>
              </a:solidFill>
              <a:latin typeface="Journal" charset="0"/>
              <a:ea typeface="Journal" charset="0"/>
              <a:cs typeface="Journal" charset="0"/>
              <a:sym typeface="Journ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2" grpId="0" autoUpdateAnimBg="0"/>
      <p:bldP spid="10855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Modification  du langage du  corps  du  cœur et  de la  tète par un parcours  de  soin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Michel BUTOR     La modification 1957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NOUVEAU ROMAN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NOUVEAU THERMALISME</a:t>
            </a:r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571876"/>
            <a:ext cx="2328865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 t="2423" b="2423"/>
          <a:stretch>
            <a:fillRect/>
          </a:stretch>
        </p:blipFill>
        <p:spPr bwMode="auto">
          <a:xfrm>
            <a:off x="1785938" y="0"/>
            <a:ext cx="6357937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FAB635D-CA23-46E2-BF2A-EF890063D27D}" type="slidenum">
              <a:rPr lang="fr-FR"/>
              <a:pPr/>
              <a:t>5</a:t>
            </a:fld>
            <a:fld id="{13508C52-E1A2-4706-9525-A8CC732D90EC}" type="slidenum">
              <a:rPr lang="fr-FR">
                <a:solidFill>
                  <a:srgbClr val="FFF70C"/>
                </a:solidFill>
              </a:rPr>
              <a:pPr/>
              <a:t>5</a:t>
            </a:fld>
            <a:endParaRPr lang="fr-FR">
              <a:solidFill>
                <a:srgbClr val="FFF70C"/>
              </a:solidFill>
            </a:endParaRPr>
          </a:p>
        </p:txBody>
      </p:sp>
      <p:sp>
        <p:nvSpPr>
          <p:cNvPr id="75779" name="Rectangle 2"/>
          <p:cNvSpPr>
            <a:spLocks noChangeArrowheads="1"/>
          </p:cNvSpPr>
          <p:nvPr/>
        </p:nvSpPr>
        <p:spPr bwMode="auto">
          <a:xfrm>
            <a:off x="1428728" y="214290"/>
            <a:ext cx="6138333" cy="4556125"/>
          </a:xfrm>
          <a:prstGeom prst="rect">
            <a:avLst/>
          </a:prstGeom>
          <a:solidFill>
            <a:schemeClr val="accent1"/>
          </a:solidFill>
          <a:ln w="76200">
            <a:solidFill>
              <a:srgbClr val="00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fr-FR" sz="7200" dirty="0"/>
              <a:t>État</a:t>
            </a:r>
          </a:p>
          <a:p>
            <a:pPr algn="ctr"/>
            <a:r>
              <a:rPr lang="fr-FR" sz="7200" dirty="0"/>
              <a:t>d’hyperalgésie et d’</a:t>
            </a:r>
            <a:r>
              <a:rPr lang="fr-FR" sz="7200" dirty="0" err="1"/>
              <a:t>allodynie</a:t>
            </a:r>
            <a:r>
              <a:rPr lang="fr-FR" sz="7200" dirty="0"/>
              <a:t> généralisée</a:t>
            </a:r>
            <a:endParaRPr lang="fr-FR" sz="1800" dirty="0"/>
          </a:p>
        </p:txBody>
      </p:sp>
      <p:sp>
        <p:nvSpPr>
          <p:cNvPr id="4" name="ZoneTexte 3"/>
          <p:cNvSpPr txBox="1"/>
          <p:nvPr/>
        </p:nvSpPr>
        <p:spPr>
          <a:xfrm>
            <a:off x="214282" y="5143512"/>
            <a:ext cx="85699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SENSATION D’ETRE «  ECORCHEE  VIVE »</a:t>
            </a:r>
          </a:p>
          <a:p>
            <a:endParaRPr lang="fr-FR" sz="3200" b="1" dirty="0" smtClean="0">
              <a:solidFill>
                <a:schemeClr val="bg1"/>
              </a:solidFill>
            </a:endParaRPr>
          </a:p>
          <a:p>
            <a:r>
              <a:rPr lang="fr-FR" sz="3200" b="1" dirty="0" smtClean="0">
                <a:solidFill>
                  <a:schemeClr val="bg1"/>
                </a:solidFill>
              </a:rPr>
              <a:t>           EN  DEDANS   ET  EN  DEHORS </a:t>
            </a:r>
            <a:endParaRPr lang="fr-FR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2641601" y="1066800"/>
            <a:ext cx="4402667" cy="5181600"/>
          </a:xfrm>
          <a:prstGeom prst="ellipse">
            <a:avLst/>
          </a:prstGeom>
          <a:solidFill>
            <a:schemeClr val="tx2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395" name="Oval 3"/>
          <p:cNvSpPr>
            <a:spLocks noChangeArrowheads="1"/>
          </p:cNvSpPr>
          <p:nvPr/>
        </p:nvSpPr>
        <p:spPr bwMode="auto">
          <a:xfrm>
            <a:off x="4470400" y="0"/>
            <a:ext cx="2302933" cy="23622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6096000" y="1447800"/>
            <a:ext cx="2302933" cy="2362200"/>
          </a:xfrm>
          <a:prstGeom prst="ellipse">
            <a:avLst/>
          </a:prstGeom>
          <a:solidFill>
            <a:srgbClr val="CC99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5715001" y="3657600"/>
            <a:ext cx="2301523" cy="23622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2844800" y="0"/>
            <a:ext cx="2302933" cy="2362200"/>
          </a:xfrm>
          <a:prstGeom prst="ellipse">
            <a:avLst/>
          </a:prstGeom>
          <a:solidFill>
            <a:srgbClr val="CCFF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1422400" y="1143000"/>
            <a:ext cx="2302933" cy="2362200"/>
          </a:xfrm>
          <a:prstGeom prst="ellipse">
            <a:avLst/>
          </a:prstGeom>
          <a:solidFill>
            <a:srgbClr val="00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>
            <a:off x="1286934" y="2667000"/>
            <a:ext cx="2302933" cy="2362200"/>
          </a:xfrm>
          <a:prstGeom prst="ellipse">
            <a:avLst/>
          </a:prstGeom>
          <a:solidFill>
            <a:srgbClr val="CC99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401" name="Oval 9"/>
          <p:cNvSpPr>
            <a:spLocks noChangeArrowheads="1"/>
          </p:cNvSpPr>
          <p:nvPr/>
        </p:nvSpPr>
        <p:spPr bwMode="auto">
          <a:xfrm>
            <a:off x="2032000" y="4191000"/>
            <a:ext cx="2302933" cy="23622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402" name="Oval 10"/>
          <p:cNvSpPr>
            <a:spLocks noChangeArrowheads="1"/>
          </p:cNvSpPr>
          <p:nvPr/>
        </p:nvSpPr>
        <p:spPr bwMode="auto">
          <a:xfrm>
            <a:off x="3886200" y="4495800"/>
            <a:ext cx="2302933" cy="2362200"/>
          </a:xfrm>
          <a:prstGeom prst="ellipse">
            <a:avLst/>
          </a:prstGeom>
          <a:solidFill>
            <a:srgbClr val="FF99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fr-FR" sz="2000"/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3318932" y="990600"/>
            <a:ext cx="150554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Fibromyalgie</a:t>
            </a:r>
            <a:endParaRPr lang="fr-FR" sz="2000"/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5215467" y="639766"/>
            <a:ext cx="1197764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Fatigue</a:t>
            </a:r>
          </a:p>
          <a:p>
            <a:r>
              <a:rPr lang="fr-FR"/>
              <a:t>chronique</a:t>
            </a:r>
            <a:endParaRPr lang="fr-FR" sz="2000"/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693335" y="1782763"/>
            <a:ext cx="168514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Vessie irritable</a:t>
            </a:r>
            <a:endParaRPr lang="fr-FR" sz="2000"/>
          </a:p>
        </p:txBody>
      </p:sp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1557868" y="3459163"/>
            <a:ext cx="100540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SADAM</a:t>
            </a:r>
            <a:endParaRPr lang="fr-FR" sz="2000"/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2370668" y="4876801"/>
            <a:ext cx="1789289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Syndrome</a:t>
            </a:r>
          </a:p>
          <a:p>
            <a:r>
              <a:rPr lang="fr-FR"/>
              <a:t>Jambes</a:t>
            </a:r>
          </a:p>
          <a:p>
            <a:r>
              <a:rPr lang="fr-FR"/>
              <a:t>Sans repos</a:t>
            </a:r>
            <a:r>
              <a:rPr lang="fr-FR" sz="2000"/>
              <a:t>	</a:t>
            </a:r>
          </a:p>
        </p:txBody>
      </p:sp>
      <p:sp>
        <p:nvSpPr>
          <p:cNvPr id="59408" name="Text Box 16"/>
          <p:cNvSpPr txBox="1">
            <a:spLocks noChangeArrowheads="1"/>
          </p:cNvSpPr>
          <p:nvPr/>
        </p:nvSpPr>
        <p:spPr bwMode="auto">
          <a:xfrm>
            <a:off x="3962400" y="5410200"/>
            <a:ext cx="1851789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Colite chronique</a:t>
            </a:r>
            <a:endParaRPr lang="fr-FR" sz="2000"/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5943600" y="4495800"/>
            <a:ext cx="110799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Migraine</a:t>
            </a:r>
            <a:r>
              <a:rPr lang="fr-FR" sz="2000"/>
              <a:t>	</a:t>
            </a:r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6477001" y="2209803"/>
            <a:ext cx="1672253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/>
              <a:t>Céphalées de </a:t>
            </a:r>
          </a:p>
          <a:p>
            <a:r>
              <a:rPr lang="fr-FR"/>
              <a:t>tension</a:t>
            </a:r>
            <a:endParaRPr lang="fr-FR" sz="2000"/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200858" y="7518401"/>
            <a:ext cx="184731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fr-FR" sz="2000"/>
          </a:p>
        </p:txBody>
      </p:sp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3786182" y="2500306"/>
            <a:ext cx="21467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FFF70C"/>
                </a:solidFill>
              </a:rPr>
              <a:t>Syndrome</a:t>
            </a:r>
          </a:p>
          <a:p>
            <a:r>
              <a:rPr lang="fr-FR" b="1" dirty="0">
                <a:solidFill>
                  <a:srgbClr val="FFF70C"/>
                </a:solidFill>
              </a:rPr>
              <a:t>De sensibilisation</a:t>
            </a:r>
          </a:p>
          <a:p>
            <a:r>
              <a:rPr lang="fr-FR" b="1" dirty="0">
                <a:solidFill>
                  <a:srgbClr val="FFF70C"/>
                </a:solidFill>
              </a:rPr>
              <a:t>Centrale</a:t>
            </a:r>
          </a:p>
          <a:p>
            <a:r>
              <a:rPr lang="fr-FR" b="1" dirty="0">
                <a:solidFill>
                  <a:srgbClr val="FFF70C"/>
                </a:solidFill>
              </a:rPr>
              <a:t>(</a:t>
            </a:r>
            <a:r>
              <a:rPr lang="fr-FR" b="1" dirty="0" err="1">
                <a:solidFill>
                  <a:srgbClr val="FFF70C"/>
                </a:solidFill>
              </a:rPr>
              <a:t>Yunus</a:t>
            </a:r>
            <a:r>
              <a:rPr lang="fr-FR" b="1" dirty="0">
                <a:solidFill>
                  <a:srgbClr val="FFF70C"/>
                </a:solidFill>
              </a:rPr>
              <a:t> - 2007</a:t>
            </a:r>
            <a:r>
              <a:rPr lang="fr-FR" dirty="0" smtClean="0">
                <a:solidFill>
                  <a:srgbClr val="FFF70C"/>
                </a:solidFill>
              </a:rPr>
              <a:t>)</a:t>
            </a:r>
          </a:p>
          <a:p>
            <a:endParaRPr lang="fr-FR" b="1" dirty="0" smtClean="0">
              <a:solidFill>
                <a:srgbClr val="FFF70C"/>
              </a:solidFill>
            </a:endParaRPr>
          </a:p>
          <a:p>
            <a:r>
              <a:rPr lang="fr-FR" b="1" dirty="0" smtClean="0">
                <a:solidFill>
                  <a:srgbClr val="FFF70C"/>
                </a:solidFill>
              </a:rPr>
              <a:t>    FIBRO FOG</a:t>
            </a:r>
            <a:endParaRPr lang="fr-FR" b="1" dirty="0">
              <a:solidFill>
                <a:srgbClr val="FFF70C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714348" y="4286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	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500034" y="357166"/>
            <a:ext cx="1654620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MEMOIRE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7072330" y="357166"/>
            <a:ext cx="1921936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ATTENTION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500034" y="6000768"/>
            <a:ext cx="1226618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VISION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471747" y="6143644"/>
            <a:ext cx="1672253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fr-FR" sz="2400" b="1" dirty="0" smtClean="0">
                <a:solidFill>
                  <a:schemeClr val="bg1"/>
                </a:solidFill>
              </a:rPr>
              <a:t>AUDITION</a:t>
            </a:r>
            <a:endParaRPr lang="fr-F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fr-FR"/>
              <a:t>OBJECTIVER LE SUBJECTIF</a:t>
            </a:r>
          </a:p>
        </p:txBody>
      </p:sp>
      <p:graphicFrame>
        <p:nvGraphicFramePr>
          <p:cNvPr id="30723" name="Object 3">
            <a:hlinkClick r:id="" action="ppaction://ole?verb=0"/>
          </p:cNvPr>
          <p:cNvGraphicFramePr>
            <a:graphicFrameLocks noChangeAspect="1"/>
          </p:cNvGraphicFramePr>
          <p:nvPr>
            <p:ph/>
          </p:nvPr>
        </p:nvGraphicFramePr>
        <p:xfrm>
          <a:off x="974725" y="2347913"/>
          <a:ext cx="7797800" cy="2459037"/>
        </p:xfrm>
        <a:graphic>
          <a:graphicData uri="http://schemas.openxmlformats.org/presentationml/2006/ole">
            <p:oleObj spid="_x0000_s1026" name="Clip multimédia" r:id="rId4" imgW="914286" imgH="304923" progId="Package">
              <p:embed/>
            </p:oleObj>
          </a:graphicData>
        </a:graphic>
      </p:graphicFrame>
      <p:pic>
        <p:nvPicPr>
          <p:cNvPr id="30724" name="Picture 4" descr="msotw9_temp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762000" y="-2667000"/>
            <a:ext cx="10242550" cy="140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secret de la </a:t>
            </a:r>
            <a:r>
              <a:rPr lang="fr-FR" dirty="0" err="1" smtClean="0"/>
              <a:t>fibromyalgie</a:t>
            </a:r>
            <a:r>
              <a:rPr lang="fr-FR" dirty="0" smtClean="0"/>
              <a:t> !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                                            la baronne hongroise</a:t>
            </a:r>
            <a:endParaRPr lang="fr-FR" dirty="0"/>
          </a:p>
        </p:txBody>
      </p:sp>
      <p:pic>
        <p:nvPicPr>
          <p:cNvPr id="4" name="Picture 3" descr="WilliamBouguereau-Etude#98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3289" y="2374900"/>
            <a:ext cx="3290711" cy="44831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1785926"/>
            <a:ext cx="4572000" cy="41549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DOULEUR     DANS   SA 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CHAIR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SOUFFRIR    DANS   SON </a:t>
            </a: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 </a:t>
            </a: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CŒUR !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ENFERME      DANS    SON  </a:t>
            </a:r>
          </a:p>
          <a:p>
            <a:pPr algn="ctr"/>
            <a:endParaRPr lang="fr-FR" sz="2400" b="1" kern="10" dirty="0" smtClean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  <a:p>
            <a:pPr algn="ctr"/>
            <a:r>
              <a:rPr lang="fr-F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Gill Sans MT" pitchFamily="34" charset="0"/>
              </a:rPr>
              <a:t>AME  </a:t>
            </a:r>
            <a:endParaRPr lang="fr-FR" sz="2400" b="1" kern="10" dirty="0">
              <a:ln w="9525">
                <a:noFill/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7986BA-4C01-4BE0-9303-105100DDC253}" type="slidenum">
              <a:rPr lang="fr-FR"/>
              <a:pPr/>
              <a:t>9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1648642" name="Rectangle 2"/>
          <p:cNvSpPr>
            <a:spLocks noChangeArrowheads="1"/>
          </p:cNvSpPr>
          <p:nvPr/>
        </p:nvSpPr>
        <p:spPr bwMode="auto">
          <a:xfrm>
            <a:off x="642910" y="914400"/>
            <a:ext cx="339569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/>
              <a:t>Douleur chronique</a:t>
            </a:r>
          </a:p>
        </p:txBody>
      </p:sp>
      <p:sp>
        <p:nvSpPr>
          <p:cNvPr id="1648643" name="Rectangle 3"/>
          <p:cNvSpPr>
            <a:spLocks noChangeArrowheads="1"/>
          </p:cNvSpPr>
          <p:nvPr/>
        </p:nvSpPr>
        <p:spPr bwMode="auto">
          <a:xfrm>
            <a:off x="5105400" y="914400"/>
            <a:ext cx="358140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dirty="0"/>
              <a:t>Catastrophisme</a:t>
            </a:r>
          </a:p>
          <a:p>
            <a:pPr algn="ctr"/>
            <a:r>
              <a:rPr lang="fr-FR" sz="2400" dirty="0"/>
              <a:t>Peur de la douleur</a:t>
            </a:r>
          </a:p>
          <a:p>
            <a:pPr algn="ctr"/>
            <a:r>
              <a:rPr lang="fr-FR" sz="2400" dirty="0" err="1"/>
              <a:t>Kinésiophobie</a:t>
            </a:r>
            <a:endParaRPr lang="fr-FR" sz="2400" dirty="0"/>
          </a:p>
        </p:txBody>
      </p:sp>
      <p:sp>
        <p:nvSpPr>
          <p:cNvPr id="1648644" name="AutoShape 4"/>
          <p:cNvSpPr>
            <a:spLocks noChangeArrowheads="1"/>
          </p:cNvSpPr>
          <p:nvPr/>
        </p:nvSpPr>
        <p:spPr bwMode="auto">
          <a:xfrm>
            <a:off x="3276600" y="3200400"/>
            <a:ext cx="3200400" cy="1447800"/>
          </a:xfrm>
          <a:prstGeom prst="bevel">
            <a:avLst>
              <a:gd name="adj" fmla="val 12500"/>
            </a:avLst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/>
              <a:t>Déconditionnement</a:t>
            </a:r>
          </a:p>
          <a:p>
            <a:pPr algn="ctr"/>
            <a:r>
              <a:rPr lang="fr-FR" sz="2400"/>
              <a:t>À l’effort</a:t>
            </a:r>
          </a:p>
        </p:txBody>
      </p:sp>
      <p:sp>
        <p:nvSpPr>
          <p:cNvPr id="1648646" name="Line 6"/>
          <p:cNvSpPr>
            <a:spLocks noChangeShapeType="1"/>
          </p:cNvSpPr>
          <p:nvPr/>
        </p:nvSpPr>
        <p:spPr bwMode="auto">
          <a:xfrm>
            <a:off x="4038600" y="1524000"/>
            <a:ext cx="990600" cy="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7" name="Line 7"/>
          <p:cNvSpPr>
            <a:spLocks noChangeShapeType="1"/>
          </p:cNvSpPr>
          <p:nvPr/>
        </p:nvSpPr>
        <p:spPr bwMode="auto">
          <a:xfrm>
            <a:off x="2571736" y="2214554"/>
            <a:ext cx="1143000" cy="1219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8" name="Line 8"/>
          <p:cNvSpPr>
            <a:spLocks noChangeShapeType="1"/>
          </p:cNvSpPr>
          <p:nvPr/>
        </p:nvSpPr>
        <p:spPr bwMode="auto">
          <a:xfrm flipH="1">
            <a:off x="5715008" y="2214554"/>
            <a:ext cx="1143000" cy="1219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1648649" name="Line 9"/>
          <p:cNvSpPr>
            <a:spLocks noChangeShapeType="1"/>
          </p:cNvSpPr>
          <p:nvPr/>
        </p:nvSpPr>
        <p:spPr bwMode="auto">
          <a:xfrm>
            <a:off x="4786314" y="4643446"/>
            <a:ext cx="45719" cy="785818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fr-FR"/>
          </a:p>
        </p:txBody>
      </p:sp>
      <p:cxnSp>
        <p:nvCxnSpPr>
          <p:cNvPr id="1648650" name="AutoShape 10"/>
          <p:cNvCxnSpPr>
            <a:cxnSpLocks noChangeShapeType="1"/>
          </p:cNvCxnSpPr>
          <p:nvPr/>
        </p:nvCxnSpPr>
        <p:spPr bwMode="auto">
          <a:xfrm rot="10800000">
            <a:off x="571472" y="1571612"/>
            <a:ext cx="2370667" cy="4419600"/>
          </a:xfrm>
          <a:prstGeom prst="bentConnector3">
            <a:avLst>
              <a:gd name="adj1" fmla="val 108569"/>
            </a:avLst>
          </a:prstGeom>
          <a:noFill/>
          <a:ln w="38100">
            <a:solidFill>
              <a:srgbClr val="FF00F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648651" name="AutoShape 11"/>
          <p:cNvCxnSpPr>
            <a:cxnSpLocks noChangeShapeType="1"/>
          </p:cNvCxnSpPr>
          <p:nvPr/>
        </p:nvCxnSpPr>
        <p:spPr bwMode="auto">
          <a:xfrm flipV="1">
            <a:off x="6500826" y="1571612"/>
            <a:ext cx="1761067" cy="4419600"/>
          </a:xfrm>
          <a:prstGeom prst="bentConnector3">
            <a:avLst>
              <a:gd name="adj1" fmla="val 111537"/>
            </a:avLst>
          </a:prstGeom>
          <a:noFill/>
          <a:ln w="38100">
            <a:solidFill>
              <a:srgbClr val="FF00FF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000364" y="5357826"/>
            <a:ext cx="3581400" cy="1295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fr-FR" sz="2400" b="1" dirty="0"/>
              <a:t>Aggravation du </a:t>
            </a:r>
            <a:r>
              <a:rPr lang="fr-FR" sz="2400" b="1" dirty="0" smtClean="0"/>
              <a:t>handicap</a:t>
            </a:r>
          </a:p>
          <a:p>
            <a:pPr algn="ctr"/>
            <a:r>
              <a:rPr lang="fr-FR" sz="2400" dirty="0" smtClean="0"/>
              <a:t>Corporel , Emotionnel, Social</a:t>
            </a:r>
            <a:endParaRPr lang="fr-FR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telier fms avignon 010">
  <a:themeElements>
    <a:clrScheme name="atelier fms avignon 01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telier fms avignon 010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atelier fms avignon 01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lier fms avignon 01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lier fms avignon 01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lier fms avignon 01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lier fms avignon 01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telier fms avignon 01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telier fms avignon 01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851</Words>
  <Application>Microsoft Office PowerPoint</Application>
  <PresentationFormat>Affichage à l'écran (4:3)</PresentationFormat>
  <Paragraphs>246</Paragraphs>
  <Slides>34</Slides>
  <Notes>20</Notes>
  <HiddenSlides>0</HiddenSlides>
  <MMClips>0</MMClips>
  <ScaleCrop>false</ScaleCrop>
  <HeadingPairs>
    <vt:vector size="6" baseType="variant">
      <vt:variant>
        <vt:lpstr>Thème</vt:lpstr>
      </vt:variant>
      <vt:variant>
        <vt:i4>2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34</vt:i4>
      </vt:variant>
    </vt:vector>
  </HeadingPairs>
  <TitlesOfParts>
    <vt:vector size="38" baseType="lpstr">
      <vt:lpstr>Thème Office</vt:lpstr>
      <vt:lpstr>atelier fms avignon 010</vt:lpstr>
      <vt:lpstr>Clip multimédia</vt:lpstr>
      <vt:lpstr>Photo Editor Photo</vt:lpstr>
      <vt:lpstr> HISTOIRE NATURELLE DE LA FIBROMYALGIE    une quadruple actualité  1 le corps déréglé,  2 le cerveau  déprogrammé, 3 le comportement désadapté   d’où  le thermalisme :  règle, programme,  adapte </vt:lpstr>
      <vt:lpstr>La fibromyalgie</vt:lpstr>
      <vt:lpstr>Sensibilisation du Système Nerveux Central</vt:lpstr>
      <vt:lpstr>Diapositive 4</vt:lpstr>
      <vt:lpstr>Diapositive 5</vt:lpstr>
      <vt:lpstr>Diapositive 6</vt:lpstr>
      <vt:lpstr>OBJECTIVER LE SUBJECTIF</vt:lpstr>
      <vt:lpstr>Le secret de la fibromyalgie !</vt:lpstr>
      <vt:lpstr>Diapositive 9</vt:lpstr>
      <vt:lpstr>Diapositive 10</vt:lpstr>
      <vt:lpstr> une  cyber maladie induite par  l’ INJUSTICE   valse triste à 3 temps: </vt:lpstr>
      <vt:lpstr>Diapositive 12</vt:lpstr>
      <vt:lpstr>Le secret de la fibromyalgie !</vt:lpstr>
      <vt:lpstr>Sensibilisation  des capteurs nerveux </vt:lpstr>
      <vt:lpstr>Diapositive 15</vt:lpstr>
      <vt:lpstr>Diapositive 16</vt:lpstr>
      <vt:lpstr>Diapositive 17</vt:lpstr>
      <vt:lpstr>Troubles du sommeil de la fibromyalgie: 40% de la vie    </vt:lpstr>
      <vt:lpstr>PRINCIPES NOUVEAUX </vt:lpstr>
      <vt:lpstr>Voies de la douleur et de son contrôle Processus algogène et anti-algogène</vt:lpstr>
      <vt:lpstr>Pourquoi le thermalisme  ?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DOULEUR CHRONIQUE</vt:lpstr>
      <vt:lpstr>Diapositive 30</vt:lpstr>
      <vt:lpstr>DOULEUR CHRONIQUE</vt:lpstr>
      <vt:lpstr>Diapositive 32</vt:lpstr>
      <vt:lpstr>Diapositive 33</vt:lpstr>
      <vt:lpstr>Modification  du langage du  corps  du  cœur et  de la  tète par un parcours  de  soin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facteurs émotionnels</dc:title>
  <dc:creator>patrick ginies</dc:creator>
  <cp:lastModifiedBy>ginies</cp:lastModifiedBy>
  <cp:revision>168</cp:revision>
  <dcterms:created xsi:type="dcterms:W3CDTF">2016-08-03T14:21:14Z</dcterms:created>
  <dcterms:modified xsi:type="dcterms:W3CDTF">2019-05-09T15:48:20Z</dcterms:modified>
</cp:coreProperties>
</file>